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99" r:id="rId4"/>
    <p:sldId id="257" r:id="rId5"/>
    <p:sldId id="307" r:id="rId6"/>
    <p:sldId id="261" r:id="rId7"/>
    <p:sldId id="276" r:id="rId8"/>
    <p:sldId id="277" r:id="rId9"/>
    <p:sldId id="279" r:id="rId10"/>
    <p:sldId id="278" r:id="rId11"/>
    <p:sldId id="280" r:id="rId12"/>
    <p:sldId id="281" r:id="rId13"/>
    <p:sldId id="284" r:id="rId14"/>
    <p:sldId id="287" r:id="rId15"/>
    <p:sldId id="305" r:id="rId16"/>
    <p:sldId id="300" r:id="rId17"/>
    <p:sldId id="301" r:id="rId18"/>
    <p:sldId id="302" r:id="rId19"/>
    <p:sldId id="265" r:id="rId20"/>
    <p:sldId id="289" r:id="rId21"/>
    <p:sldId id="290" r:id="rId22"/>
    <p:sldId id="272" r:id="rId23"/>
    <p:sldId id="273" r:id="rId24"/>
    <p:sldId id="275" r:id="rId25"/>
    <p:sldId id="296" r:id="rId26"/>
    <p:sldId id="303" r:id="rId27"/>
    <p:sldId id="288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93" d="100"/>
          <a:sy n="93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DDCDB-539D-4D48-B7D8-57664990A2A0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31DBF-943E-4437-A284-0E56B58766C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26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5B349-E9FD-4D4C-A47D-B70AD52B389F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707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4753" tIns="94753" rIns="94753" bIns="9475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222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4753" tIns="94753" rIns="94753" bIns="9475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174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6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0481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9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02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28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956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6053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367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672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0752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055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29/10/2025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L. Marquardt, G. Fileš &amp; A. Lujanac 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EEC8-32F8-4954-8FD6-D07E503D9F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934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myinvesteam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app/presentation/algb6s9haxf6weyvsovi46ho5vcc1e4u/result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hbr.org/2015/06/assessment-whats-your-leadership-styl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fla.org/units/school-libraries/committee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iasl-online.mlanet.org/advocacy/islm/index.html" TargetMode="External"/><Relationship Id="rId7" Type="http://schemas.openxmlformats.org/officeDocument/2006/relationships/image" Target="../media/image13.jpeg"/><Relationship Id="rId2" Type="http://schemas.openxmlformats.org/officeDocument/2006/relationships/hyperlink" Target="https://iasl-online.org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tiff"/><Relationship Id="rId5" Type="http://schemas.openxmlformats.org/officeDocument/2006/relationships/image" Target="../media/image11.png"/><Relationship Id="rId4" Type="http://schemas.openxmlformats.org/officeDocument/2006/relationships/hyperlink" Target="http://iasl-online.mlanet.org/page-186308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fla.org/units/school-libraries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3.svg"/><Relationship Id="rId3" Type="http://schemas.openxmlformats.org/officeDocument/2006/relationships/hyperlink" Target="http://iasl-online.mlanet.org/" TargetMode="External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hyperlink" Target="http://www.ifla.org/bsla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://www.ifla.org/school-libraries" TargetMode="External"/><Relationship Id="rId9" Type="http://schemas.openxmlformats.org/officeDocument/2006/relationships/image" Target="../media/image20.jpeg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fla.org/g/school-libraries/ifla-unesco-school-library-manifesto-2025/" TargetMode="Externa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100003044423166/videos/pcb.24926167847068018/97846968782920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alujanac/ovdje-mo-ete-podijeliti-svoja-mi-ljenja-o-suradnji-kolskih-k-mnsv99tz2pwmugyj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yinvesteam.com/outside-2/" TargetMode="External"/><Relationship Id="rId2" Type="http://schemas.openxmlformats.org/officeDocument/2006/relationships/hyperlink" Target="https://myinvesteam.com/green-finger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hyperlink" Target="https://myinvesteam.com/yab/" TargetMode="External"/><Relationship Id="rId4" Type="http://schemas.openxmlformats.org/officeDocument/2006/relationships/hyperlink" Target="https://myinvesteam.com/experimenta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myinvesteam.com/storytelling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myinvesteam.com/" TargetMode="External"/><Relationship Id="rId3" Type="http://schemas.openxmlformats.org/officeDocument/2006/relationships/hyperlink" Target="https://www.sciencedirect.com/science/article/pii/S0263786324000176" TargetMode="External"/><Relationship Id="rId7" Type="http://schemas.openxmlformats.org/officeDocument/2006/relationships/hyperlink" Target="https://www.ifla.org/units/school-libraries/" TargetMode="External"/><Relationship Id="rId2" Type="http://schemas.openxmlformats.org/officeDocument/2006/relationships/hyperlink" Target="https://doi.org/10.1016/j.ijproman.2024.10257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asl-online.org/" TargetMode="External"/><Relationship Id="rId5" Type="http://schemas.openxmlformats.org/officeDocument/2006/relationships/hyperlink" Target="https://www.ifla.org/g/school-libraries/ifla-unesco-school-library-manifesto-2025/" TargetMode="External"/><Relationship Id="rId4" Type="http://schemas.openxmlformats.org/officeDocument/2006/relationships/hyperlink" Target="https://ailiteracyframework.org/wp-content/uploads/2025/05/AILitFramework_ReviewDraft.pdf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hyperlink" Target="https://www.outsideproject.eu/3d-flip-book/toolkit-i01/" TargetMode="External"/><Relationship Id="rId18" Type="http://schemas.openxmlformats.org/officeDocument/2006/relationships/hyperlink" Target="https://myinvesteam.com/wp-content/uploads/2024/05/oazis-for-kids_evaluation-2021.pdf" TargetMode="External"/><Relationship Id="rId3" Type="http://schemas.openxmlformats.org/officeDocument/2006/relationships/image" Target="../media/image44.png"/><Relationship Id="rId21" Type="http://schemas.openxmlformats.org/officeDocument/2006/relationships/hyperlink" Target="https://www.instagram.com/dobrisacesaricschool_library/" TargetMode="External"/><Relationship Id="rId7" Type="http://schemas.openxmlformats.org/officeDocument/2006/relationships/image" Target="../media/image47.svg"/><Relationship Id="rId12" Type="http://schemas.openxmlformats.org/officeDocument/2006/relationships/hyperlink" Target="https://os-dcesarica-zg.skole.hr/" TargetMode="External"/><Relationship Id="rId17" Type="http://schemas.openxmlformats.org/officeDocument/2006/relationships/hyperlink" Target="https://myinvesteam.com/wp-content/uploads/2023/04/experimenta_booklet_en.pdf" TargetMode="External"/><Relationship Id="rId2" Type="http://schemas.openxmlformats.org/officeDocument/2006/relationships/hyperlink" Target="https://www.youtube.com/@osdc_school_zagreb/videos" TargetMode="External"/><Relationship Id="rId16" Type="http://schemas.openxmlformats.org/officeDocument/2006/relationships/hyperlink" Target="https://repository.ifla.org/items/7e821dbf-b109-4260-b6ed-fb5a1eb496c9" TargetMode="External"/><Relationship Id="rId20" Type="http://schemas.openxmlformats.org/officeDocument/2006/relationships/hyperlink" Target="https://web.facebook.com/knjiznica.osdobrisecesaric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hyperlink" Target="https://myinvesteam.com/" TargetMode="External"/><Relationship Id="rId24" Type="http://schemas.openxmlformats.org/officeDocument/2006/relationships/hyperlink" Target="https://x.com/CesaricSchool" TargetMode="External"/><Relationship Id="rId5" Type="http://schemas.openxmlformats.org/officeDocument/2006/relationships/image" Target="../media/image45.png"/><Relationship Id="rId15" Type="http://schemas.openxmlformats.org/officeDocument/2006/relationships/hyperlink" Target="https://journals.library.ualberta.ca/slw/index.php/iasl/issue/view/921" TargetMode="External"/><Relationship Id="rId23" Type="http://schemas.openxmlformats.org/officeDocument/2006/relationships/hyperlink" Target="https://www.tiktok.com/@tonka_librarian?is_from_webapp=1&amp;sender_device=pc" TargetMode="External"/><Relationship Id="rId10" Type="http://schemas.openxmlformats.org/officeDocument/2006/relationships/image" Target="../media/image50.png"/><Relationship Id="rId19" Type="http://schemas.openxmlformats.org/officeDocument/2006/relationships/hyperlink" Target="https://myinvesteam.com/wp-content/uploads/2022/09/focus-53-1.pdf" TargetMode="External"/><Relationship Id="rId4" Type="http://schemas.openxmlformats.org/officeDocument/2006/relationships/hyperlink" Target="https://www.youtube.com/@investeam_projects/videos" TargetMode="External"/><Relationship Id="rId9" Type="http://schemas.openxmlformats.org/officeDocument/2006/relationships/image" Target="../media/image49.svg"/><Relationship Id="rId14" Type="http://schemas.openxmlformats.org/officeDocument/2006/relationships/hyperlink" Target="https://myinvesteam.com/wp-content/uploads/2023/03/outside-framework-guidelines_en.pdf" TargetMode="External"/><Relationship Id="rId22" Type="http://schemas.openxmlformats.org/officeDocument/2006/relationships/hyperlink" Target="https://www.linkedin.com/in/antonija-lujanac-75136920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551047"/>
            <a:ext cx="9144000" cy="2387600"/>
          </a:xfrm>
        </p:spPr>
        <p:txBody>
          <a:bodyPr>
            <a:normAutofit/>
          </a:bodyPr>
          <a:lstStyle/>
          <a:p>
            <a:r>
              <a:rPr lang="hr-HR" b="1" dirty="0"/>
              <a:t>Uloga školskog knjižničara u kulturi škole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75384" y="4651191"/>
            <a:ext cx="11816616" cy="1655762"/>
          </a:xfrm>
        </p:spPr>
        <p:txBody>
          <a:bodyPr>
            <a:normAutofit/>
          </a:bodyPr>
          <a:lstStyle/>
          <a:p>
            <a:r>
              <a:rPr lang="en-US" b="1" dirty="0"/>
              <a:t>Antonija </a:t>
            </a:r>
            <a:r>
              <a:rPr lang="en-US" b="1" dirty="0" err="1"/>
              <a:t>Lujanac</a:t>
            </a:r>
            <a:r>
              <a:rPr lang="hr-HR" b="1" dirty="0"/>
              <a:t>, </a:t>
            </a:r>
            <a:r>
              <a:rPr lang="hr-HR" dirty="0"/>
              <a:t>Stručna suradnica školska knjižničarka, mentorica</a:t>
            </a:r>
            <a:endParaRPr lang="en-US" dirty="0"/>
          </a:p>
          <a:p>
            <a:r>
              <a:rPr lang="hr-HR" b="1" dirty="0"/>
              <a:t>Osnovna škola Dobriše Cesarića u Zagrebu</a:t>
            </a:r>
            <a:endParaRPr lang="en-US" b="1" dirty="0"/>
          </a:p>
          <a:p>
            <a:r>
              <a:rPr lang="hr-HR" b="1" dirty="0"/>
              <a:t>5.11.2025.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529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DADE28B-B425-4BC9-8770-02FD1F5C30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75109" y="330994"/>
            <a:ext cx="5753733" cy="624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Antonija </a:t>
            </a:r>
            <a:r>
              <a:rPr kumimoji="0" lang="sr-Latn-RS" altLang="sr-Latn-RS" sz="16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Lujanac</a:t>
            </a:r>
            <a:r>
              <a:rPr lang="sr-Latn-RS" altLang="sr-Latn-RS" sz="1600" b="1" dirty="0">
                <a:latin typeface="Arial" panose="020B0604020202020204" pitchFamily="34" charset="0"/>
              </a:rPr>
              <a:t> </a:t>
            </a:r>
            <a:r>
              <a:rPr lang="sr-Latn-RS" altLang="sr-Latn-RS" sz="1600" dirty="0">
                <a:latin typeface="Arial" panose="020B0604020202020204" pitchFamily="34" charset="0"/>
              </a:rPr>
              <a:t>je</a:t>
            </a:r>
            <a:r>
              <a:rPr lang="sr-Latn-RS" altLang="sr-Latn-RS" sz="1600" b="1" dirty="0">
                <a:latin typeface="Arial" panose="020B0604020202020204" pitchFamily="34" charset="0"/>
              </a:rPr>
              <a:t> 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školska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knjižničarka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koordinatorica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projekata u Osnovnoj školi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Dobriše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Cesarića u Zagrebu.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Magistrirala je pedagogiju i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knjižničarstvo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a njezini profesionalni interesi uključuju inovativne metode učenja, integraciju Ciljeva održivog razvoja (SDG) u školske kurikulume te promicanje održivog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poduzetništva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 uključivih prostora za učenje.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Koordinatorica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je brojnih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Erasmus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+ projekata i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mentorica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volonterima u programu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Europskih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snaga solidarnosti.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Osnivačica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je organizacije </a:t>
            </a:r>
            <a:r>
              <a:rPr kumimoji="0" lang="sr-Latn-RS" altLang="sr-Latn-RS" sz="16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InveSTEAM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grupe posvećenih knjižničara pod nazivom </a:t>
            </a: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@GlobalLibrarians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koji organiziraju edukacije za školske knjižničare i vode međunarodne projekte u području školskog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knjižničarstva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Od 2022. godine ima funkciju regionalne direktorice IASL-a za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Europu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surađujući s brojnim članovima IFLA Sekcije za školske knjižnice.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Od 2025. godine članica je Stalnog odbora IFLA Profesionalne sekcije za obrazovanje i osposobljavanje.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Od 2023.-2025. Ministarstvo znanosti i obrazovanja Republike Hrvatske nagradilo ju je kao jednu od najboljih odgojno-obrazovnih </a:t>
            </a:r>
            <a:r>
              <a:rPr kumimoji="0" lang="sr-Latn-RS" altLang="sr-Latn-RS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djelatnica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u zemlji.</a:t>
            </a:r>
            <a:b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Više na: 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hlinkClick r:id="rId2"/>
              </a:rPr>
              <a:t>https://myinvesteam.com/</a:t>
            </a:r>
            <a:endParaRPr kumimoji="0" lang="sr-Latn-RS" altLang="sr-Latn-RS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1C7A085-06BE-4BAC-3CD9-7093B75084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9" r="3061" b="2"/>
          <a:stretch>
            <a:fillRect/>
          </a:stretch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45" name="Arc 4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43577F98-2B29-44DC-BF0E-8269216865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3" r="1093" b="-4"/>
          <a:stretch>
            <a:fillRect/>
          </a:stretch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ACC73A0F-2060-456A-A0BC-FDF818E0CD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5" r="9326" b="3"/>
          <a:stretch>
            <a:fillRect/>
          </a:stretch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437374" y="6356349"/>
            <a:ext cx="9164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831EEC8-32F8-4954-8FD6-D07E503D9F80}" type="slidenum">
              <a:rPr lang="it-IT"/>
              <a:pPr>
                <a:spcAft>
                  <a:spcPts val="600"/>
                </a:spcAft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02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2F8C109-DB46-202A-7D25-FBACE2AA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3</a:t>
            </a:fld>
            <a:endParaRPr lang="it-IT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D063D041-CE02-47E8-8155-383C890ED8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95" b="20361"/>
          <a:stretch/>
        </p:blipFill>
        <p:spPr>
          <a:xfrm>
            <a:off x="462863" y="136524"/>
            <a:ext cx="11268293" cy="5782361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4536CBC7-F6EF-40E7-90C2-FCD410605E4D}"/>
              </a:ext>
            </a:extLst>
          </p:cNvPr>
          <p:cNvSpPr txBox="1"/>
          <p:nvPr/>
        </p:nvSpPr>
        <p:spPr>
          <a:xfrm>
            <a:off x="10787449" y="5585254"/>
            <a:ext cx="1235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hlinkClick r:id="rId3"/>
              </a:rPr>
              <a:t>Rezultati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158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0021"/>
          </a:xfrm>
        </p:spPr>
        <p:txBody>
          <a:bodyPr/>
          <a:lstStyle/>
          <a:p>
            <a:r>
              <a:rPr lang="hr-HR" dirty="0"/>
              <a:t>Uvod</a:t>
            </a: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08C7CA5-7A90-4A1C-83EB-69C8F4F089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5125" y="1023989"/>
            <a:ext cx="1155914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Ispitivanja iz brojnih međunarodnih studija (npr.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Ohio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Colorado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Papa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Marzoli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potvrđuju snažnu povezanost između učinkovitih školskih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knjižničnih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programa i poboljšanih obrazovnih postignuća učenika. Ipak, ti se benefiti ne ostvaruju jednako zbog tehnoloških poremećaja,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promjena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 pedagogiji i institucionalnih nejednakosti. Ovaj prikaz dobre prakse istražuje kako snažna suradnja školskih knjižničara sa svim sudionicima odgojno-obrazovnog procesa može potaknuti izvrsnost u obrazovanju, pravednost i dobrobit učenika.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Nadovezujući se na sadržaje iz nove knjige </a:t>
            </a:r>
            <a:r>
              <a:rPr kumimoji="0" lang="sr-Latn-RS" altLang="sr-Latn-R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Librarians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Principals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Leading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Together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(BLU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Bloomsbury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Libraries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Unlimited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IASL, 2025) i ažuriranog 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IFLA-UNESCO Manifesta za školske knjižnice 2025.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glavni su ciljevi predavanja: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Povećati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svijest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 važnosti kvalitetnih partnerstva knjižničara</a:t>
            </a:r>
            <a:r>
              <a:rPr lang="sr-Latn-RS" altLang="sr-Latn-RS" sz="1800" dirty="0">
                <a:latin typeface="Arial" panose="020B0604020202020204" pitchFamily="34" charset="0"/>
              </a:rPr>
              <a:t> s učenicima, učiteljima, roditeljima i lokalnom zajednicom u stvaranju pozitivne kulture škole.</a:t>
            </a: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Potaknuti promišljanje o ulogama, izgradnji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povjerenja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zajedničkom vodstvu i praktičnim koracima.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Slušatelji će dobiti priliku: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Ispitati prakse utemeljene na dokazima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primjere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uspješnih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stvarnih situacija.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Raspraviti modele zajedničkog vodstva.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Promisliti o lokalnim izazovima i prilikama.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Prepoznati konkretne strategije za promicanje i održavanje kvalitetnih školskih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knjižničnih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programa.</a:t>
            </a:r>
          </a:p>
        </p:txBody>
      </p:sp>
    </p:spTree>
    <p:extLst>
      <p:ext uri="{BB962C8B-B14F-4D97-AF65-F5344CB8AC3E}">
        <p14:creationId xmlns:p14="http://schemas.microsoft.com/office/powerpoint/2010/main" val="1522622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32322" y="0"/>
            <a:ext cx="11459678" cy="1010653"/>
          </a:xfrm>
        </p:spPr>
        <p:txBody>
          <a:bodyPr>
            <a:normAutofit/>
          </a:bodyPr>
          <a:lstStyle/>
          <a:p>
            <a:r>
              <a:rPr lang="hr-HR" sz="3600" dirty="0"/>
              <a:t>Međunarodni mjesec školskih knjižnica </a:t>
            </a:r>
            <a:endParaRPr lang="it-IT" sz="36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A64E-7513-4AB5-9C9E-340FF0D6030B}" type="slidenum">
              <a:rPr lang="it-IT" smtClean="0"/>
              <a:t>5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38" y="4144053"/>
            <a:ext cx="1463934" cy="149028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32322" y="1761251"/>
            <a:ext cx="60461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/>
              <a:t>Tema </a:t>
            </a:r>
            <a:r>
              <a:rPr lang="it-IT" b="1" dirty="0"/>
              <a:t>ISLM </a:t>
            </a:r>
            <a:r>
              <a:rPr lang="hr-HR" b="1" dirty="0"/>
              <a:t>za </a:t>
            </a:r>
            <a:r>
              <a:rPr lang="it-IT" b="1" dirty="0"/>
              <a:t>2025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it-IT" sz="2800" b="1" dirty="0"/>
              <a:t>«</a:t>
            </a:r>
            <a:r>
              <a:rPr lang="it-IT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Beyond the Bookshelf: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it-IT" sz="28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AI, Libraries and the Future of Stories</a:t>
            </a:r>
            <a:r>
              <a:rPr lang="it-IT" sz="2800" b="1" dirty="0"/>
              <a:t>»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it-IT" sz="2800" b="1" dirty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r-HR" dirty="0"/>
              <a:t>Primjer iz</a:t>
            </a:r>
            <a:r>
              <a:rPr lang="en-GB" dirty="0"/>
              <a:t> </a:t>
            </a:r>
            <a:r>
              <a:rPr lang="en-GB" b="1" dirty="0"/>
              <a:t>Portugal</a:t>
            </a:r>
            <a:r>
              <a:rPr lang="hr-HR" b="1" dirty="0"/>
              <a:t>a</a:t>
            </a:r>
            <a:r>
              <a:rPr lang="en-GB" dirty="0"/>
              <a:t> </a:t>
            </a:r>
            <a:r>
              <a:rPr lang="hr-HR" dirty="0"/>
              <a:t>koji pokazuje kako je manifestacija ISLM podržana od Ministarstva obrazovanja.</a:t>
            </a:r>
            <a:endParaRPr lang="en-GB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161" y="757209"/>
            <a:ext cx="4430538" cy="590738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13" name="Connettore 2 12"/>
          <p:cNvCxnSpPr/>
          <p:nvPr/>
        </p:nvCxnSpPr>
        <p:spPr>
          <a:xfrm flipV="1">
            <a:off x="4873925" y="2113472"/>
            <a:ext cx="1904562" cy="402049"/>
          </a:xfrm>
          <a:prstGeom prst="straightConnector1">
            <a:avLst/>
          </a:prstGeom>
          <a:ln w="2540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>
          <a:xfrm flipV="1">
            <a:off x="5739158" y="4532243"/>
            <a:ext cx="1228172" cy="13252"/>
          </a:xfrm>
          <a:prstGeom prst="straightConnector1">
            <a:avLst/>
          </a:prstGeom>
          <a:ln w="2540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05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22" y="-204057"/>
            <a:ext cx="11353800" cy="1149287"/>
          </a:xfrm>
        </p:spPr>
        <p:txBody>
          <a:bodyPr/>
          <a:lstStyle/>
          <a:p>
            <a:r>
              <a:rPr lang="hr-HR" dirty="0"/>
              <a:t>Na kulturu škole jako utječe stil vođenja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508" y="945230"/>
            <a:ext cx="6391174" cy="53284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sz="1800" i="1" dirty="0"/>
              <a:t>„Stilovi vođenja odnose se na način na koji menadžeri, rukovoditelji i drugi profesionalni vođe odlučuju kako će voditi poslovanje.“ </a:t>
            </a:r>
            <a:r>
              <a:rPr lang="hr-HR" sz="1800" dirty="0"/>
              <a:t>(</a:t>
            </a:r>
            <a:r>
              <a:rPr lang="hr-HR" sz="1800" dirty="0" err="1"/>
              <a:t>Lian</a:t>
            </a:r>
            <a:r>
              <a:rPr lang="hr-HR" sz="1800" dirty="0"/>
              <a:t> Parsons, 2025.)</a:t>
            </a:r>
            <a:br>
              <a:rPr lang="hr-HR" sz="1800" dirty="0"/>
            </a:br>
            <a:r>
              <a:rPr lang="hr-HR" sz="1800" dirty="0"/>
              <a:t>Stil vođenja utječe na „radno okruženje, moral tima i organizacijsku kulturu“.</a:t>
            </a:r>
            <a:br>
              <a:rPr lang="hr-HR" sz="1800" dirty="0"/>
            </a:br>
            <a:r>
              <a:rPr lang="hr-HR" sz="1800" dirty="0"/>
              <a:t>Učinkovit vođa uspješno utječe na tim, radnu skupinu, zajednicu ili skupinu ljudi te im pruža podršku.</a:t>
            </a:r>
            <a:br>
              <a:rPr lang="hr-HR" sz="1800" dirty="0"/>
            </a:br>
            <a:r>
              <a:rPr lang="hr-HR" sz="1800" dirty="0"/>
              <a:t>Popis stilova vođenja može biti vrlo opsežan – primjerice: autokratski, birokratski, mentorski (</a:t>
            </a:r>
            <a:r>
              <a:rPr lang="hr-HR" sz="1800" dirty="0" err="1"/>
              <a:t>coaching</a:t>
            </a:r>
            <a:r>
              <a:rPr lang="hr-HR" sz="1800" dirty="0"/>
              <a:t>), demokratski, </a:t>
            </a:r>
            <a:r>
              <a:rPr lang="hr-HR" sz="1800" dirty="0" err="1"/>
              <a:t>laissez-faire</a:t>
            </a:r>
            <a:r>
              <a:rPr lang="hr-HR" sz="1800" dirty="0"/>
              <a:t>, </a:t>
            </a:r>
            <a:r>
              <a:rPr lang="hr-HR" sz="1800" dirty="0" err="1"/>
              <a:t>pacesetter</a:t>
            </a:r>
            <a:r>
              <a:rPr lang="hr-HR" sz="1800" dirty="0"/>
              <a:t> (voditelj koji postavlja visok tempo), </a:t>
            </a:r>
            <a:r>
              <a:rPr lang="hr-HR" sz="1800" dirty="0" err="1"/>
              <a:t>služiteljski</a:t>
            </a:r>
            <a:r>
              <a:rPr lang="hr-HR" sz="1800" dirty="0"/>
              <a:t> (</a:t>
            </a:r>
            <a:r>
              <a:rPr lang="hr-HR" sz="1800" dirty="0" err="1"/>
              <a:t>servant</a:t>
            </a:r>
            <a:r>
              <a:rPr lang="hr-HR" sz="1800" dirty="0"/>
              <a:t>). (Parsons, 2025.)</a:t>
            </a:r>
            <a:br>
              <a:rPr lang="hr-HR" sz="1800" dirty="0"/>
            </a:br>
            <a:r>
              <a:rPr lang="hr-HR" sz="1800" dirty="0"/>
              <a:t>Pronalaženje vlastitog stila vođenja pomaže u maksimiziranju njegove učinkovitosti i izražavanju vlastitog potencijala kao vođe.</a:t>
            </a:r>
            <a:br>
              <a:rPr lang="hr-HR" sz="1800" dirty="0"/>
            </a:br>
            <a:r>
              <a:rPr lang="hr-HR" sz="1800" dirty="0"/>
              <a:t>Svoj dominantni stil vođenja moguće je procijeniti (primjerice, pogledajte test: </a:t>
            </a:r>
            <a:r>
              <a:rPr lang="hr-HR" sz="1800" dirty="0">
                <a:hlinkClick r:id="rId2"/>
              </a:rPr>
              <a:t>https://hbr.org/2015/06/assessment-whats-your-leadership-style</a:t>
            </a:r>
            <a:r>
              <a:rPr lang="hr-HR" sz="1800" dirty="0"/>
              <a:t> autora Karen West, Elliott </a:t>
            </a:r>
            <a:r>
              <a:rPr lang="hr-HR" sz="1800" dirty="0" err="1"/>
              <a:t>Stixrud</a:t>
            </a:r>
            <a:r>
              <a:rPr lang="hr-HR" sz="1800" dirty="0"/>
              <a:t> i Brian </a:t>
            </a:r>
            <a:r>
              <a:rPr lang="hr-HR" sz="1800" dirty="0" err="1"/>
              <a:t>Reger</a:t>
            </a:r>
            <a:r>
              <a:rPr lang="hr-HR" sz="1800" dirty="0"/>
              <a:t>, 2015.).</a:t>
            </a:r>
            <a:endParaRPr sz="1800" dirty="0">
              <a:solidFill>
                <a:srgbClr val="282828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1EEC8-32F8-4954-8FD6-D07E503D9F80}" type="slidenum">
              <a:rPr lang="it-IT" smtClean="0"/>
              <a:t>6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682" y="788878"/>
            <a:ext cx="5484796" cy="5484796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6660682" y="6035040"/>
            <a:ext cx="55313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(Image source: https://thevaluecircle.co.uk/how-leadership-styles-and-behaviours-make-a-difference/)</a:t>
            </a:r>
          </a:p>
        </p:txBody>
      </p:sp>
    </p:spTree>
    <p:extLst>
      <p:ext uri="{BB962C8B-B14F-4D97-AF65-F5344CB8AC3E}">
        <p14:creationId xmlns:p14="http://schemas.microsoft.com/office/powerpoint/2010/main" val="413011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6716" y="0"/>
            <a:ext cx="8202766" cy="762000"/>
          </a:xfrm>
        </p:spPr>
        <p:txBody>
          <a:bodyPr>
            <a:normAutofit/>
          </a:bodyPr>
          <a:lstStyle/>
          <a:p>
            <a:pPr algn="l"/>
            <a:r>
              <a:rPr lang="hr-HR" dirty="0"/>
              <a:t>Studije o utjecaju školske knjižnice</a:t>
            </a:r>
            <a:endParaRPr lang="en-GB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200" y="1397000"/>
            <a:ext cx="6654800" cy="451889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EB0A8FA6-CD8B-443B-A03F-89BC38D49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16" y="1096396"/>
            <a:ext cx="5076116" cy="5442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Dobro organizirana školska knjižnica omogućuje pristup raznolikim izvorima, sigurnom i uključivom prostoru te pruža podršku učiteljima i učenicima.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Djeluje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kao središte učenja kroz sve nastavne predmete.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Profesionalno vođena, funkcionalna školska knjižnica u svakoj školi pozitivno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utječe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 proces učenja, poboljšava obrazovna postignuća učenika te osnažuje školsku i lokalnu zajednicu.</a:t>
            </a:r>
          </a:p>
        </p:txBody>
      </p:sp>
    </p:spTree>
    <p:extLst>
      <p:ext uri="{BB962C8B-B14F-4D97-AF65-F5344CB8AC3E}">
        <p14:creationId xmlns:p14="http://schemas.microsoft.com/office/powerpoint/2010/main" val="3249493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755" y="1881473"/>
            <a:ext cx="5360245" cy="37153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605B-61B4-45A1-A120-47EA90CACC7F}" type="slidenum">
              <a:rPr lang="it-IT" smtClean="0"/>
              <a:t>8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609" y="1125023"/>
            <a:ext cx="2200143" cy="646606"/>
          </a:xfrm>
          <a:prstGeom prst="rect">
            <a:avLst/>
          </a:prstGeom>
        </p:spPr>
      </p:pic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>
            <a:off x="294290" y="47078"/>
            <a:ext cx="11897711" cy="1087302"/>
          </a:xfrm>
        </p:spPr>
        <p:txBody>
          <a:bodyPr>
            <a:normAutofit/>
          </a:bodyPr>
          <a:lstStyle/>
          <a:p>
            <a:r>
              <a:rPr lang="en-US" sz="3600" b="1" dirty="0">
                <a:ea typeface="Times New Roman" panose="02020603050405020304" pitchFamily="18" charset="0"/>
              </a:rPr>
              <a:t>The IFLA School Libraries Section:  Global Advocacy, Local Impact</a:t>
            </a:r>
            <a:endParaRPr lang="it-IT" sz="3600" b="1" dirty="0"/>
          </a:p>
        </p:txBody>
      </p:sp>
      <p:sp>
        <p:nvSpPr>
          <p:cNvPr id="2" name="Rettangolo 1"/>
          <p:cNvSpPr/>
          <p:nvPr/>
        </p:nvSpPr>
        <p:spPr>
          <a:xfrm>
            <a:off x="6823414" y="5634556"/>
            <a:ext cx="53685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Standing </a:t>
            </a:r>
            <a:r>
              <a:rPr lang="it-IT" dirty="0" err="1"/>
              <a:t>Committee</a:t>
            </a:r>
            <a:r>
              <a:rPr lang="it-IT" dirty="0"/>
              <a:t> Members: </a:t>
            </a:r>
          </a:p>
          <a:p>
            <a:r>
              <a:rPr lang="it-IT" dirty="0">
                <a:hlinkClick r:id="rId4"/>
              </a:rPr>
              <a:t>https://www.ifla.org/units/school-libraries/committee/</a:t>
            </a:r>
            <a:endParaRPr lang="it-IT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30EE3B3-4508-448B-BD85-69CA20890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48" y="1676308"/>
            <a:ext cx="634080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Sekcija za školske knjižnice pri IFLA-i – osnovana 1977. godine –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djeluje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kao jedinica unutar Profesionalne divizije E.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Posvećena je unapređenju i razvoju školskih knjižnica i informacijskih centara diljem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svijeta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 posebnim naglaskom na zagovaranje stručnog i adekvatnog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kadroviranja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Sekcija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djeluje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kao međunarodna platforma za razmjenu ideja,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dijeljenje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iskustava, predstavljanje rezultata istraživanja te promicanje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zagovaračkih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aktivnosti.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Ima potpisan memorandum o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razumijevanju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MoU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s Međunarodnom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udrugom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školskih knjižničara (IASL) radi zajedničkih inicijativa u području istraživanja, izdavaštva i zagovaranja.</a:t>
            </a:r>
          </a:p>
        </p:txBody>
      </p:sp>
      <p:sp>
        <p:nvSpPr>
          <p:cNvPr id="13" name="Rezervirano mjesto sadržaja 12">
            <a:extLst>
              <a:ext uri="{FF2B5EF4-FFF2-40B4-BE49-F238E27FC236}">
                <a16:creationId xmlns:a16="http://schemas.microsoft.com/office/drawing/2014/main" id="{434E59DE-3602-48F0-B96C-DE2075423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864" y="1825625"/>
            <a:ext cx="4742935" cy="4351338"/>
          </a:xfrm>
        </p:spPr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93816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71526" y="218949"/>
            <a:ext cx="10891388" cy="727943"/>
          </a:xfrm>
        </p:spPr>
        <p:txBody>
          <a:bodyPr>
            <a:normAutofit/>
          </a:bodyPr>
          <a:lstStyle/>
          <a:p>
            <a:r>
              <a:rPr lang="it-IT" sz="4000" dirty="0"/>
              <a:t>IASL &amp; IFLA</a:t>
            </a: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>
            <a:off x="381000" y="1213292"/>
            <a:ext cx="5614358" cy="52494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it-IT" sz="2000" b="1" dirty="0"/>
              <a:t>IASL </a:t>
            </a:r>
            <a:r>
              <a:rPr lang="en-GB" sz="2000" b="1" dirty="0"/>
              <a:t>- International Association of School Librarianship </a:t>
            </a:r>
          </a:p>
          <a:p>
            <a:pPr>
              <a:spcBef>
                <a:spcPts val="0"/>
              </a:spcBef>
              <a:buNone/>
            </a:pPr>
            <a:r>
              <a:rPr lang="it-IT" sz="2000" dirty="0"/>
              <a:t>(</a:t>
            </a:r>
            <a:r>
              <a:rPr lang="it-IT" sz="2000" dirty="0">
                <a:hlinkClick r:id="rId2"/>
              </a:rPr>
              <a:t>https://iasl-online.org</a:t>
            </a:r>
            <a:r>
              <a:rPr lang="it-IT" sz="2000" dirty="0"/>
              <a:t>)</a:t>
            </a:r>
          </a:p>
          <a:p>
            <a:pPr>
              <a:spcBef>
                <a:spcPts val="0"/>
              </a:spcBef>
            </a:pPr>
            <a:r>
              <a:rPr lang="it-IT" sz="2000" b="1" dirty="0"/>
              <a:t>1971: </a:t>
            </a:r>
            <a:r>
              <a:rPr lang="it-IT" sz="2000" b="1" dirty="0" err="1"/>
              <a:t>foundation</a:t>
            </a:r>
            <a:r>
              <a:rPr lang="it-IT" sz="2000" b="1" dirty="0"/>
              <a:t> </a:t>
            </a:r>
            <a:r>
              <a:rPr lang="it-IT" sz="2000" dirty="0"/>
              <a:t>(Kingston, Jamaica) – 2021: 50.th Anniversary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«</a:t>
            </a:r>
            <a:r>
              <a:rPr lang="it-IT" sz="2000" b="1" dirty="0"/>
              <a:t>School Libraries Worldwide</a:t>
            </a:r>
            <a:r>
              <a:rPr lang="it-IT" sz="2000" dirty="0"/>
              <a:t>» (SLW) 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dirty="0"/>
              <a:t>«International School Library </a:t>
            </a:r>
            <a:r>
              <a:rPr lang="it-IT" sz="2000" dirty="0" err="1"/>
              <a:t>Month</a:t>
            </a:r>
            <a:r>
              <a:rPr lang="it-IT" sz="2000" dirty="0"/>
              <a:t>» (ISLM)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  <a:cs typeface="Garamond" pitchFamily="18" charset="0"/>
                <a:hlinkClick r:id="rId3"/>
              </a:rPr>
              <a:t> International School Library </a:t>
            </a:r>
            <a:r>
              <a:rPr lang="it-IT" sz="2000" b="1" dirty="0" err="1">
                <a:solidFill>
                  <a:schemeClr val="accent2">
                    <a:lumMod val="75000"/>
                  </a:schemeClr>
                </a:solidFill>
                <a:cs typeface="Garamond" pitchFamily="18" charset="0"/>
                <a:hlinkClick r:id="rId3"/>
              </a:rPr>
              <a:t>Month</a:t>
            </a: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  <a:cs typeface="Garamond" pitchFamily="18" charset="0"/>
              </a:rPr>
              <a:t> </a:t>
            </a:r>
            <a:r>
              <a:rPr lang="it-IT" sz="2000" dirty="0">
                <a:solidFill>
                  <a:schemeClr val="accent2">
                    <a:lumMod val="75000"/>
                  </a:schemeClr>
                </a:solidFill>
                <a:cs typeface="Garamond" pitchFamily="18" charset="0"/>
              </a:rPr>
              <a:t> </a:t>
            </a:r>
            <a:r>
              <a:rPr lang="it-IT" sz="2000" dirty="0" err="1">
                <a:cs typeface="Garamond" pitchFamily="18" charset="0"/>
                <a:hlinkClick r:id="rId4"/>
              </a:rPr>
              <a:t>projects</a:t>
            </a:r>
            <a:r>
              <a:rPr lang="it-IT" sz="2000" dirty="0">
                <a:cs typeface="Garamond" pitchFamily="18" charset="0"/>
                <a:hlinkClick r:id="rId4"/>
              </a:rPr>
              <a:t> and initiatives</a:t>
            </a:r>
            <a:endParaRPr lang="it-IT" sz="2000" dirty="0">
              <a:cs typeface="Garamond" pitchFamily="18" charset="0"/>
            </a:endParaRP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endParaRPr lang="it-IT" sz="2000" dirty="0">
              <a:cs typeface="Garamond" pitchFamily="18" charset="0"/>
            </a:endParaRPr>
          </a:p>
          <a:p>
            <a:pPr marL="0" indent="0">
              <a:spcBef>
                <a:spcPts val="0"/>
              </a:spcBef>
              <a:buClr>
                <a:schemeClr val="accent3"/>
              </a:buClr>
              <a:buSzPct val="95000"/>
              <a:buNone/>
              <a:defRPr/>
            </a:pPr>
            <a:endParaRPr lang="it-IT" sz="2000" dirty="0">
              <a:cs typeface="Garamond" pitchFamily="18" charset="0"/>
            </a:endParaRPr>
          </a:p>
        </p:txBody>
      </p:sp>
      <p:pic>
        <p:nvPicPr>
          <p:cNvPr id="14" name="Immagine 13" descr="iasl_sml_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90896" y="4151621"/>
            <a:ext cx="995009" cy="840163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</p:pic>
      <p:pic>
        <p:nvPicPr>
          <p:cNvPr id="15" name="Immagine 14" descr="IFLA_Green_Logo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83551" y="4183755"/>
            <a:ext cx="812049" cy="84160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</p:pic>
      <p:pic>
        <p:nvPicPr>
          <p:cNvPr id="16" name="Immagine 15" descr="ISLMonthSmall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13345" y="4162144"/>
            <a:ext cx="951580" cy="864747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</p:pic>
      <p:sp>
        <p:nvSpPr>
          <p:cNvPr id="17" name="Segnaposto contenuto 2"/>
          <p:cNvSpPr txBox="1">
            <a:spLocks/>
          </p:cNvSpPr>
          <p:nvPr/>
        </p:nvSpPr>
        <p:spPr>
          <a:xfrm>
            <a:off x="6070160" y="1213291"/>
            <a:ext cx="5988053" cy="44078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3"/>
              </a:buClr>
              <a:buSzPct val="95000"/>
              <a:buNone/>
              <a:defRPr/>
            </a:pPr>
            <a:r>
              <a:rPr lang="it-IT" sz="2000" b="1" dirty="0">
                <a:cs typeface="Garamond" pitchFamily="18" charset="0"/>
              </a:rPr>
              <a:t>IFLA – </a:t>
            </a:r>
            <a:r>
              <a:rPr lang="en-GB" sz="2000" b="1" dirty="0">
                <a:cs typeface="Garamond" pitchFamily="18" charset="0"/>
              </a:rPr>
              <a:t>International Federation of Library Associations and Institutions </a:t>
            </a:r>
          </a:p>
          <a:p>
            <a:pPr marL="0" indent="0">
              <a:spcBef>
                <a:spcPts val="0"/>
              </a:spcBef>
              <a:buClr>
                <a:schemeClr val="accent3"/>
              </a:buClr>
              <a:buSzPct val="95000"/>
              <a:buNone/>
              <a:defRPr/>
            </a:pPr>
            <a:r>
              <a:rPr lang="it-IT" sz="2000" dirty="0"/>
              <a:t>(</a:t>
            </a:r>
            <a:r>
              <a:rPr lang="it-IT" sz="2000" dirty="0">
                <a:hlinkClick r:id="rId2"/>
              </a:rPr>
              <a:t>www.ifla.org</a:t>
            </a:r>
            <a:r>
              <a:rPr lang="it-IT" sz="2000" dirty="0"/>
              <a:t>)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dirty="0">
                <a:cs typeface="Garamond" pitchFamily="18" charset="0"/>
              </a:rPr>
              <a:t>1927: </a:t>
            </a:r>
            <a:r>
              <a:rPr lang="it-IT" sz="2000" dirty="0" err="1">
                <a:cs typeface="Garamond" pitchFamily="18" charset="0"/>
              </a:rPr>
              <a:t>foundation</a:t>
            </a:r>
            <a:r>
              <a:rPr lang="it-IT" sz="2000" dirty="0">
                <a:cs typeface="Garamond" pitchFamily="18" charset="0"/>
              </a:rPr>
              <a:t> (</a:t>
            </a:r>
            <a:r>
              <a:rPr lang="it-IT" sz="2000" dirty="0" err="1">
                <a:cs typeface="Garamond" pitchFamily="18" charset="0"/>
              </a:rPr>
              <a:t>Edimburgh</a:t>
            </a:r>
            <a:r>
              <a:rPr lang="it-IT" sz="2000" dirty="0">
                <a:cs typeface="Garamond" pitchFamily="18" charset="0"/>
              </a:rPr>
              <a:t>, UK)</a:t>
            </a:r>
            <a:endParaRPr lang="it-IT" sz="2000" b="1" dirty="0">
              <a:cs typeface="Garamond" pitchFamily="18" charset="0"/>
            </a:endParaRP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dirty="0">
                <a:cs typeface="Garamond" pitchFamily="18" charset="0"/>
              </a:rPr>
              <a:t>1929: 1° World Conference (Rome-Florence-</a:t>
            </a:r>
            <a:r>
              <a:rPr lang="it-IT" sz="2000" dirty="0" err="1">
                <a:cs typeface="Garamond" pitchFamily="18" charset="0"/>
              </a:rPr>
              <a:t>Venice</a:t>
            </a:r>
            <a:r>
              <a:rPr lang="it-IT" sz="2000" dirty="0">
                <a:cs typeface="Garamond" pitchFamily="18" charset="0"/>
              </a:rPr>
              <a:t>)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dirty="0">
                <a:cs typeface="Garamond" pitchFamily="18" charset="0"/>
              </a:rPr>
              <a:t>1971: registration in The Netherlands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dirty="0">
                <a:cs typeface="Garamond" pitchFamily="18" charset="0"/>
              </a:rPr>
              <a:t>1976: </a:t>
            </a:r>
            <a:r>
              <a:rPr lang="it-IT" sz="2000" dirty="0" err="1">
                <a:cs typeface="Garamond" pitchFamily="18" charset="0"/>
              </a:rPr>
              <a:t>integration</a:t>
            </a:r>
            <a:r>
              <a:rPr lang="it-IT" sz="2000" dirty="0">
                <a:cs typeface="Garamond" pitchFamily="18" charset="0"/>
              </a:rPr>
              <a:t> of IFLA with “and </a:t>
            </a:r>
            <a:r>
              <a:rPr lang="it-IT" sz="2000" dirty="0" err="1">
                <a:cs typeface="Garamond" pitchFamily="18" charset="0"/>
              </a:rPr>
              <a:t>Institutions</a:t>
            </a:r>
            <a:r>
              <a:rPr lang="it-IT" sz="2000" dirty="0">
                <a:cs typeface="Garamond" pitchFamily="18" charset="0"/>
              </a:rPr>
              <a:t>”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b="1" dirty="0">
                <a:cs typeface="Garamond" pitchFamily="18" charset="0"/>
              </a:rPr>
              <a:t>1977: </a:t>
            </a:r>
            <a:r>
              <a:rPr lang="it-IT" sz="2000" b="1" dirty="0" err="1">
                <a:cs typeface="Garamond" pitchFamily="18" charset="0"/>
              </a:rPr>
              <a:t>foundation</a:t>
            </a:r>
            <a:r>
              <a:rPr lang="it-IT" sz="2000" b="1" dirty="0">
                <a:cs typeface="Garamond" pitchFamily="18" charset="0"/>
              </a:rPr>
              <a:t> of the IFLA School Libraries Section </a:t>
            </a:r>
            <a:endParaRPr lang="it-IT" sz="2000" dirty="0">
              <a:cs typeface="Garamond" pitchFamily="18" charset="0"/>
            </a:endParaRP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r>
              <a:rPr lang="it-IT" sz="2000" dirty="0">
                <a:cs typeface="Garamond" pitchFamily="18" charset="0"/>
              </a:rPr>
              <a:t>https://www.ifla.org/school-libraries</a:t>
            </a:r>
          </a:p>
          <a:p>
            <a:pPr>
              <a:spcBef>
                <a:spcPts val="0"/>
              </a:spcBef>
              <a:buClr>
                <a:schemeClr val="accent3"/>
              </a:buClr>
              <a:buSzPct val="95000"/>
              <a:defRPr/>
            </a:pPr>
            <a:endParaRPr lang="it-IT" sz="2000" dirty="0">
              <a:cs typeface="Garamond" pitchFamily="18" charset="0"/>
            </a:endParaRPr>
          </a:p>
        </p:txBody>
      </p:sp>
      <p:pic>
        <p:nvPicPr>
          <p:cNvPr id="18" name="Immagine 17"/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9400517" y="4185290"/>
            <a:ext cx="2495751" cy="84160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L. Marquardt, G. Fileš &amp; A. Lujanac 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4056-9945-49A6-A519-EF77E133610A}" type="slidenum">
              <a:rPr lang="it-IT" smtClean="0"/>
              <a:t>9</a:t>
            </a:fld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2874580" y="5510694"/>
            <a:ext cx="64428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2024 IFLA-IASL: Official Memorandum of Understanding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</p:spTree>
    <p:extLst>
      <p:ext uri="{BB962C8B-B14F-4D97-AF65-F5344CB8AC3E}">
        <p14:creationId xmlns:p14="http://schemas.microsoft.com/office/powerpoint/2010/main" val="2486705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4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olo 10"/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The IFLA School Libraries Section: </a:t>
            </a:r>
            <a:br>
              <a:rPr lang="en-US" sz="3600"/>
            </a:br>
            <a:r>
              <a:rPr lang="en-US" sz="3600"/>
              <a:t>Global Advocacy, Local Impact</a:t>
            </a: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7B38A710-F034-AE65-09C6-BA2CAE91B1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" r="-1" b="7636"/>
          <a:stretch>
            <a:fillRect/>
          </a:stretch>
        </p:blipFill>
        <p:spPr>
          <a:xfrm>
            <a:off x="429768" y="1721922"/>
            <a:ext cx="6704891" cy="4520559"/>
          </a:xfrm>
          <a:prstGeom prst="rect">
            <a:avLst/>
          </a:prstGeom>
        </p:spPr>
      </p:pic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671DBA7-55D6-6125-B011-D8FABE137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6412" y="331694"/>
            <a:ext cx="4624524" cy="56484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Sekcija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je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trenutačno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uključena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u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niz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inicijativa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putem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svojih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radnih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skupina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uključujući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: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obrazovanje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o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umjetnoj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inteligenciji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(AI literacy) u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školskim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knjižnicama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putem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njih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,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provedbu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Agende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2030 –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Ciljeva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održivog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razvoja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(SDG)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obrazovanje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za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održivost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u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školskim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knjižnicama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kroz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njih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,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otvorenu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sesiju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na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Svjetskom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kongresu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knjižničarstva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informacijskih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znanosti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IFLA-e (WLIC) u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Astani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, 18.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kolovoza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2025.,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prevođenje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širenje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novog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1" u="none" strike="noStrike" cap="none" normalizeH="0" baseline="0" dirty="0">
                <a:ln>
                  <a:noFill/>
                </a:ln>
                <a:effectLst/>
              </a:rPr>
              <a:t>IFLA–UNESCO </a:t>
            </a:r>
            <a:r>
              <a:rPr kumimoji="0" lang="en-US" altLang="sr-Latn-RS" b="0" i="1" u="none" strike="noStrike" cap="none" normalizeH="0" baseline="0" dirty="0" err="1">
                <a:ln>
                  <a:noFill/>
                </a:ln>
                <a:effectLst/>
              </a:rPr>
              <a:t>Manifesta</a:t>
            </a:r>
            <a:r>
              <a:rPr kumimoji="0" lang="en-US" altLang="sr-Latn-RS" b="0" i="1" u="none" strike="noStrike" cap="none" normalizeH="0" baseline="0" dirty="0">
                <a:ln>
                  <a:noFill/>
                </a:ln>
                <a:effectLst/>
              </a:rPr>
              <a:t> za </a:t>
            </a:r>
            <a:r>
              <a:rPr kumimoji="0" lang="en-US" altLang="sr-Latn-RS" b="0" i="1" u="none" strike="noStrike" cap="none" normalizeH="0" baseline="0" dirty="0" err="1">
                <a:ln>
                  <a:noFill/>
                </a:ln>
                <a:effectLst/>
              </a:rPr>
              <a:t>školske</a:t>
            </a:r>
            <a:r>
              <a:rPr kumimoji="0" lang="en-US" altLang="sr-Latn-RS" b="0" i="1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1" u="none" strike="noStrike" cap="none" normalizeH="0" baseline="0" dirty="0" err="1">
                <a:ln>
                  <a:noFill/>
                </a:ln>
                <a:effectLst/>
              </a:rPr>
              <a:t>knjižnice</a:t>
            </a:r>
            <a:r>
              <a:rPr kumimoji="0" lang="en-US" altLang="sr-Latn-RS" b="0" i="1" u="none" strike="noStrike" cap="none" normalizeH="0" baseline="0" dirty="0">
                <a:ln>
                  <a:noFill/>
                </a:ln>
                <a:effectLst/>
              </a:rPr>
              <a:t> 2025.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pripadajućeg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plakata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na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što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veći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broj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jezika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,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raspravu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o </a:t>
            </a:r>
            <a:r>
              <a:rPr kumimoji="0" lang="en-US" altLang="sr-Latn-RS" b="0" i="0" u="none" strike="noStrike" cap="none" normalizeH="0" baseline="0" dirty="0" err="1">
                <a:ln>
                  <a:noFill/>
                </a:ln>
                <a:effectLst/>
              </a:rPr>
              <a:t>reviziji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1" u="none" strike="noStrike" cap="none" normalizeH="0" baseline="0" dirty="0" err="1">
                <a:ln>
                  <a:noFill/>
                </a:ln>
                <a:effectLst/>
              </a:rPr>
              <a:t>Smjernica</a:t>
            </a:r>
            <a:r>
              <a:rPr kumimoji="0" lang="en-US" altLang="sr-Latn-RS" b="0" i="1" u="none" strike="noStrike" cap="none" normalizeH="0" baseline="0" dirty="0">
                <a:ln>
                  <a:noFill/>
                </a:ln>
                <a:effectLst/>
              </a:rPr>
              <a:t> za </a:t>
            </a:r>
            <a:r>
              <a:rPr kumimoji="0" lang="en-US" altLang="sr-Latn-RS" b="0" i="1" u="none" strike="noStrike" cap="none" normalizeH="0" baseline="0" dirty="0" err="1">
                <a:ln>
                  <a:noFill/>
                </a:ln>
                <a:effectLst/>
              </a:rPr>
              <a:t>školske</a:t>
            </a:r>
            <a:r>
              <a:rPr kumimoji="0" lang="en-US" altLang="sr-Latn-RS" b="0" i="1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b="0" i="1" u="none" strike="noStrike" cap="none" normalizeH="0" baseline="0" dirty="0" err="1">
                <a:ln>
                  <a:noFill/>
                </a:ln>
                <a:effectLst/>
              </a:rPr>
              <a:t>knjižnice</a:t>
            </a:r>
            <a:r>
              <a:rPr kumimoji="0" lang="en-US" altLang="sr-Latn-RS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Info: </a:t>
            </a:r>
            <a:r>
              <a:rPr lang="en-US" dirty="0">
                <a:hlinkClick r:id="rId3"/>
              </a:rPr>
              <a:t>https://www.ifla.org/units/school-libraries/</a:t>
            </a:r>
            <a:endParaRPr lang="en-US" dirty="0"/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sr-Latn-RS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sr-Latn-RS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6759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896" y="4763033"/>
            <a:ext cx="1248220" cy="185516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8201" name="Segnaposto contenuto 1"/>
          <p:cNvSpPr>
            <a:spLocks noGrp="1"/>
          </p:cNvSpPr>
          <p:nvPr>
            <p:ph idx="1"/>
          </p:nvPr>
        </p:nvSpPr>
        <p:spPr>
          <a:xfrm>
            <a:off x="2063260" y="1434335"/>
            <a:ext cx="7091832" cy="48002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b="1" dirty="0">
                <a:cs typeface="Garamond" pitchFamily="18" charset="0"/>
                <a:hlinkClick r:id="rId3"/>
              </a:rPr>
              <a:t>IASL</a:t>
            </a:r>
            <a:r>
              <a:rPr lang="it-IT" sz="1200" dirty="0">
                <a:cs typeface="Garamond" pitchFamily="18" charset="0"/>
              </a:rPr>
              <a:t> – International </a:t>
            </a:r>
            <a:r>
              <a:rPr lang="it-IT" sz="1200" dirty="0" err="1">
                <a:cs typeface="Garamond" pitchFamily="18" charset="0"/>
              </a:rPr>
              <a:t>Association</a:t>
            </a:r>
            <a:r>
              <a:rPr lang="it-IT" sz="1200" dirty="0">
                <a:cs typeface="Garamond" pitchFamily="18" charset="0"/>
              </a:rPr>
              <a:t> </a:t>
            </a:r>
            <a:r>
              <a:rPr lang="it-IT" sz="1200" dirty="0" err="1">
                <a:cs typeface="Garamond" pitchFamily="18" charset="0"/>
              </a:rPr>
              <a:t>of</a:t>
            </a:r>
            <a:r>
              <a:rPr lang="it-IT" sz="1200" dirty="0">
                <a:cs typeface="Garamond" pitchFamily="18" charset="0"/>
              </a:rPr>
              <a:t> </a:t>
            </a:r>
            <a:r>
              <a:rPr lang="it-IT" sz="1200" dirty="0" err="1">
                <a:cs typeface="Garamond" pitchFamily="18" charset="0"/>
              </a:rPr>
              <a:t>School</a:t>
            </a:r>
            <a:r>
              <a:rPr lang="it-IT" sz="1200" dirty="0">
                <a:cs typeface="Garamond" pitchFamily="18" charset="0"/>
              </a:rPr>
              <a:t> </a:t>
            </a:r>
            <a:r>
              <a:rPr lang="it-IT" sz="1200" dirty="0" err="1">
                <a:cs typeface="Garamond" pitchFamily="18" charset="0"/>
              </a:rPr>
              <a:t>Librarianship</a:t>
            </a:r>
            <a:r>
              <a:rPr lang="it-IT" sz="1200" dirty="0">
                <a:cs typeface="Garamond" pitchFamily="18" charset="0"/>
              </a:rPr>
              <a:t> (Kingston, </a:t>
            </a:r>
            <a:r>
              <a:rPr lang="it-IT" sz="1200" dirty="0" err="1">
                <a:cs typeface="Garamond" pitchFamily="18" charset="0"/>
              </a:rPr>
              <a:t>Jamaica</a:t>
            </a:r>
            <a:r>
              <a:rPr lang="it-IT" sz="1200" dirty="0">
                <a:cs typeface="Garamond" pitchFamily="18" charset="0"/>
              </a:rPr>
              <a:t>, 1971)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b="1" dirty="0">
                <a:cs typeface="Garamond" pitchFamily="18" charset="0"/>
                <a:hlinkClick r:id="rId4"/>
              </a:rPr>
              <a:t>IFLA </a:t>
            </a:r>
            <a:r>
              <a:rPr lang="it-IT" sz="1200" b="1" dirty="0" err="1">
                <a:cs typeface="Garamond" pitchFamily="18" charset="0"/>
                <a:hlinkClick r:id="rId4"/>
              </a:rPr>
              <a:t>School</a:t>
            </a:r>
            <a:r>
              <a:rPr lang="it-IT" sz="1200" b="1" dirty="0">
                <a:cs typeface="Garamond" pitchFamily="18" charset="0"/>
                <a:hlinkClick r:id="rId4"/>
              </a:rPr>
              <a:t> </a:t>
            </a:r>
            <a:r>
              <a:rPr lang="it-IT" sz="1200" b="1" dirty="0" err="1">
                <a:cs typeface="Garamond" pitchFamily="18" charset="0"/>
                <a:hlinkClick r:id="rId4"/>
              </a:rPr>
              <a:t>Libraries</a:t>
            </a:r>
            <a:r>
              <a:rPr lang="it-IT" sz="1200" b="1" dirty="0">
                <a:cs typeface="Garamond" pitchFamily="18" charset="0"/>
                <a:hlinkClick r:id="rId4"/>
              </a:rPr>
              <a:t> </a:t>
            </a:r>
            <a:r>
              <a:rPr lang="it-IT" sz="1200" dirty="0">
                <a:cs typeface="Garamond" pitchFamily="18" charset="0"/>
              </a:rPr>
              <a:t>(1977)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altLang="nl-NL" sz="1200" dirty="0">
                <a:cs typeface="Garamond" pitchFamily="18" charset="0"/>
              </a:rPr>
              <a:t>2002 - Progetto di ricerca sul ruolo del dirigente scolastico in relazione alle biblioteche scolastiche (IFLA Professional Report No. 78)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altLang="nl-NL" sz="1200" dirty="0">
                <a:cs typeface="Garamond" pitchFamily="18" charset="0"/>
              </a:rPr>
              <a:t>Agreement (Lisbona 2006 </a:t>
            </a:r>
            <a:r>
              <a:rPr lang="it-IT" altLang="nl-NL" sz="1200" dirty="0">
                <a:cs typeface="Garamond" pitchFamily="18" charset="0"/>
                <a:sym typeface="Wingdings" panose="05000000000000000000" pitchFamily="2" charset="2"/>
              </a:rPr>
              <a:t> implementation in </a:t>
            </a:r>
            <a:r>
              <a:rPr lang="it-IT" altLang="nl-NL" sz="1200" dirty="0">
                <a:cs typeface="Garamond" pitchFamily="18" charset="0"/>
              </a:rPr>
              <a:t>Abano/Padova 2009) and establishment of the «</a:t>
            </a:r>
            <a:r>
              <a:rPr lang="it-IT" sz="1200" b="1" dirty="0">
                <a:cs typeface="Garamond" pitchFamily="18" charset="0"/>
              </a:rPr>
              <a:t>IASL- IFLA Joint </a:t>
            </a:r>
            <a:r>
              <a:rPr lang="it-IT" sz="1200" b="1" dirty="0" err="1">
                <a:cs typeface="Garamond" pitchFamily="18" charset="0"/>
              </a:rPr>
              <a:t>Committee</a:t>
            </a:r>
            <a:r>
              <a:rPr lang="it-IT" sz="1200" b="1" dirty="0">
                <a:cs typeface="Garamond" pitchFamily="18" charset="0"/>
              </a:rPr>
              <a:t>» in 2009</a:t>
            </a:r>
            <a:endParaRPr lang="it-IT" sz="1200" dirty="0">
              <a:cs typeface="Garamond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dirty="0">
                <a:cs typeface="Garamond" pitchFamily="18" charset="0"/>
              </a:rPr>
              <a:t>2010 </a:t>
            </a:r>
            <a:r>
              <a:rPr lang="it-IT" sz="1200" i="1" dirty="0">
                <a:cs typeface="Garamond" pitchFamily="18" charset="0"/>
              </a:rPr>
              <a:t>- </a:t>
            </a:r>
            <a:r>
              <a:rPr lang="it-IT" sz="1200" b="1" i="1" dirty="0">
                <a:cs typeface="Garamond" pitchFamily="18" charset="0"/>
              </a:rPr>
              <a:t>Joint Book Project 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 2011: L. 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Marquardt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, D. 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Oberg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 (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eds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), </a:t>
            </a:r>
            <a:r>
              <a:rPr lang="it-IT" sz="1200" i="1" dirty="0">
                <a:cs typeface="Garamond" pitchFamily="18" charset="0"/>
              </a:rPr>
              <a:t>Global </a:t>
            </a:r>
            <a:r>
              <a:rPr lang="it-IT" sz="1200" i="1" dirty="0" err="1">
                <a:cs typeface="Garamond" pitchFamily="18" charset="0"/>
              </a:rPr>
              <a:t>Perspectives</a:t>
            </a:r>
            <a:r>
              <a:rPr lang="it-IT" sz="1200" i="1" dirty="0">
                <a:cs typeface="Garamond" pitchFamily="18" charset="0"/>
              </a:rPr>
              <a:t> on School Libraries. </a:t>
            </a:r>
            <a:r>
              <a:rPr lang="it-IT" sz="1200" dirty="0">
                <a:cs typeface="Garamond" pitchFamily="18" charset="0"/>
              </a:rPr>
              <a:t>De </a:t>
            </a:r>
            <a:r>
              <a:rPr lang="it-IT" sz="1200" dirty="0" err="1">
                <a:cs typeface="Garamond" pitchFamily="18" charset="0"/>
              </a:rPr>
              <a:t>Gruyter</a:t>
            </a:r>
            <a:r>
              <a:rPr lang="it-IT" sz="1200" dirty="0">
                <a:cs typeface="Garamond" pitchFamily="18" charset="0"/>
              </a:rPr>
              <a:t> </a:t>
            </a:r>
            <a:r>
              <a:rPr lang="it-IT" sz="1200" dirty="0" err="1">
                <a:cs typeface="Garamond" pitchFamily="18" charset="0"/>
              </a:rPr>
              <a:t>Saur</a:t>
            </a:r>
            <a:r>
              <a:rPr lang="it-IT" sz="1200" dirty="0">
                <a:cs typeface="Garamond" pitchFamily="18" charset="0"/>
              </a:rPr>
              <a:t> (IFLA </a:t>
            </a:r>
            <a:r>
              <a:rPr lang="it-IT" sz="1200" dirty="0" err="1">
                <a:cs typeface="Garamond" pitchFamily="18" charset="0"/>
              </a:rPr>
              <a:t>Publication</a:t>
            </a:r>
            <a:r>
              <a:rPr lang="it-IT" sz="1200" dirty="0">
                <a:cs typeface="Garamond" pitchFamily="18" charset="0"/>
              </a:rPr>
              <a:t>, 148). [Esperienza di collaborazione poi riportata da </a:t>
            </a:r>
            <a:r>
              <a:rPr lang="it-IT" sz="1200" dirty="0" err="1">
                <a:cs typeface="Garamond" pitchFamily="18" charset="0"/>
              </a:rPr>
              <a:t>Marquardt</a:t>
            </a:r>
            <a:r>
              <a:rPr lang="it-IT" sz="1200" dirty="0">
                <a:cs typeface="Garamond" pitchFamily="18" charset="0"/>
              </a:rPr>
              <a:t> &amp; </a:t>
            </a:r>
            <a:r>
              <a:rPr lang="it-IT" sz="1200" dirty="0" err="1">
                <a:cs typeface="Garamond" pitchFamily="18" charset="0"/>
              </a:rPr>
              <a:t>Oberg</a:t>
            </a:r>
            <a:r>
              <a:rPr lang="it-IT" sz="1200" dirty="0">
                <a:cs typeface="Garamond" pitchFamily="18" charset="0"/>
              </a:rPr>
              <a:t> </a:t>
            </a:r>
            <a:r>
              <a:rPr lang="en-US" sz="1200" dirty="0">
                <a:cs typeface="Garamond" pitchFamily="18" charset="0"/>
              </a:rPr>
              <a:t>in Chakraborty, S. (Ed.), </a:t>
            </a:r>
            <a:r>
              <a:rPr lang="en-US" sz="1200" i="1" dirty="0">
                <a:cs typeface="Garamond" pitchFamily="18" charset="0"/>
              </a:rPr>
              <a:t>Collaboration in international and comparative librarianship</a:t>
            </a:r>
            <a:r>
              <a:rPr lang="en-US" sz="1200" dirty="0">
                <a:cs typeface="Garamond" pitchFamily="18" charset="0"/>
              </a:rPr>
              <a:t>. Hersey, PA: IGI Global,. 2014]</a:t>
            </a:r>
            <a:endParaRPr lang="it-IT" sz="1200" i="1" dirty="0">
              <a:cs typeface="Garamond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dirty="0">
                <a:cs typeface="Garamond" pitchFamily="18" charset="0"/>
              </a:rPr>
              <a:t>2011 - </a:t>
            </a:r>
            <a:r>
              <a:rPr lang="it-IT" sz="1200" b="1" dirty="0">
                <a:cs typeface="Garamond" pitchFamily="18" charset="0"/>
                <a:hlinkClick r:id="rId5"/>
              </a:rPr>
              <a:t>BSLA</a:t>
            </a:r>
            <a:r>
              <a:rPr lang="it-IT" sz="1200" dirty="0">
                <a:cs typeface="Garamond" pitchFamily="18" charset="0"/>
              </a:rPr>
              <a:t> Project 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 2013: </a:t>
            </a:r>
            <a:r>
              <a:rPr lang="it-IT" sz="1200" i="1" dirty="0">
                <a:cs typeface="Garamond" pitchFamily="18" charset="0"/>
                <a:sym typeface="Wingdings" pitchFamily="2" charset="2"/>
              </a:rPr>
              <a:t>School Libraries on the Agenda</a:t>
            </a:r>
            <a:endParaRPr lang="it-IT" sz="1200" i="1" dirty="0">
              <a:cs typeface="Garamond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dirty="0">
                <a:cs typeface="Garamond" pitchFamily="18" charset="0"/>
              </a:rPr>
              <a:t>2013 - </a:t>
            </a:r>
            <a:r>
              <a:rPr lang="it-IT" sz="1200" dirty="0" err="1">
                <a:cs typeface="Garamond" pitchFamily="18" charset="0"/>
              </a:rPr>
              <a:t>revision</a:t>
            </a:r>
            <a:r>
              <a:rPr lang="it-IT" sz="1200" dirty="0">
                <a:cs typeface="Garamond" pitchFamily="18" charset="0"/>
              </a:rPr>
              <a:t> of the </a:t>
            </a:r>
            <a:r>
              <a:rPr lang="it-IT" sz="1200" b="1" dirty="0">
                <a:cs typeface="Garamond" pitchFamily="18" charset="0"/>
              </a:rPr>
              <a:t>IFLA School Library </a:t>
            </a:r>
            <a:r>
              <a:rPr lang="it-IT" sz="1200" b="1" dirty="0" err="1">
                <a:cs typeface="Garamond" pitchFamily="18" charset="0"/>
              </a:rPr>
              <a:t>Guidelines</a:t>
            </a:r>
            <a:r>
              <a:rPr lang="it-IT" sz="1200" b="1" dirty="0">
                <a:cs typeface="Garamond" pitchFamily="18" charset="0"/>
              </a:rPr>
              <a:t>  </a:t>
            </a:r>
            <a:r>
              <a:rPr lang="it-IT" sz="1200" dirty="0">
                <a:cs typeface="Garamond" pitchFamily="18" charset="0"/>
              </a:rPr>
              <a:t>(</a:t>
            </a:r>
            <a:r>
              <a:rPr lang="it-IT" sz="1200" dirty="0">
                <a:cs typeface="Garamond" pitchFamily="18" charset="0"/>
                <a:sym typeface="Wingdings" panose="05000000000000000000" pitchFamily="2" charset="2"/>
              </a:rPr>
              <a:t> </a:t>
            </a:r>
            <a:r>
              <a:rPr lang="it-IT" sz="1200" dirty="0">
                <a:cs typeface="Garamond" pitchFamily="18" charset="0"/>
              </a:rPr>
              <a:t>2.ed. 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2015)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dirty="0">
                <a:cs typeface="Garamond" pitchFamily="18" charset="0"/>
                <a:sym typeface="Wingdings" pitchFamily="2" charset="2"/>
              </a:rPr>
              <a:t>2014 – New joint 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project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  2015: B. 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Schultz-Jones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, D. 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Oberg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 (</a:t>
            </a:r>
            <a:r>
              <a:rPr lang="it-IT" sz="1200" dirty="0" err="1">
                <a:cs typeface="Garamond" pitchFamily="18" charset="0"/>
                <a:sym typeface="Wingdings" pitchFamily="2" charset="2"/>
              </a:rPr>
              <a:t>eds</a:t>
            </a:r>
            <a:r>
              <a:rPr lang="it-IT" sz="1200" dirty="0">
                <a:cs typeface="Garamond" pitchFamily="18" charset="0"/>
                <a:sym typeface="Wingdings" pitchFamily="2" charset="2"/>
              </a:rPr>
              <a:t>), 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Global Action on School Library Guidelines. 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De </a:t>
            </a:r>
            <a:r>
              <a:rPr lang="en-US" sz="1200" dirty="0" err="1">
                <a:cs typeface="Garamond" pitchFamily="18" charset="0"/>
                <a:sym typeface="Wingdings" pitchFamily="2" charset="2"/>
              </a:rPr>
              <a:t>Gruyter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 Saur </a:t>
            </a:r>
            <a:r>
              <a:rPr lang="en-US" sz="1200" dirty="0">
                <a:cs typeface="Garamond" pitchFamily="18" charset="0"/>
              </a:rPr>
              <a:t>(IFLA Publications, 178)</a:t>
            </a:r>
            <a:endParaRPr lang="it-IT" sz="1200" dirty="0">
              <a:cs typeface="Garamond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200" dirty="0">
                <a:cs typeface="Garamond" pitchFamily="18" charset="0"/>
                <a:sym typeface="Wingdings" pitchFamily="2" charset="2"/>
              </a:rPr>
              <a:t>2015 - B. A. Schultz-Jones, D. Oberg (</a:t>
            </a:r>
            <a:r>
              <a:rPr lang="en-US" sz="1200" dirty="0" err="1">
                <a:cs typeface="Garamond" pitchFamily="18" charset="0"/>
                <a:sym typeface="Wingdings" pitchFamily="2" charset="2"/>
              </a:rPr>
              <a:t>eds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),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 IFLA School library Guidelines [i.e., </a:t>
            </a:r>
            <a:r>
              <a:rPr lang="en-US" sz="1200" i="1" dirty="0" err="1">
                <a:cs typeface="Garamond" pitchFamily="18" charset="0"/>
                <a:sym typeface="Wingdings" pitchFamily="2" charset="2"/>
              </a:rPr>
              <a:t>Linee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 </a:t>
            </a:r>
            <a:r>
              <a:rPr lang="en-US" sz="1200" i="1" dirty="0" err="1">
                <a:cs typeface="Garamond" pitchFamily="18" charset="0"/>
                <a:sym typeface="Wingdings" pitchFamily="2" charset="2"/>
              </a:rPr>
              <a:t>guida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 IFLA per la </a:t>
            </a:r>
            <a:r>
              <a:rPr lang="en-US" sz="1200" i="1" dirty="0" err="1">
                <a:cs typeface="Garamond" pitchFamily="18" charset="0"/>
                <a:sym typeface="Wingdings" pitchFamily="2" charset="2"/>
              </a:rPr>
              <a:t>biblioteca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 </a:t>
            </a:r>
            <a:r>
              <a:rPr lang="en-US" sz="1200" i="1" dirty="0" err="1">
                <a:cs typeface="Garamond" pitchFamily="18" charset="0"/>
                <a:sym typeface="Wingdings" pitchFamily="2" charset="2"/>
              </a:rPr>
              <a:t>scolastica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], 2.ed.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200" dirty="0">
                <a:cs typeface="Garamond" pitchFamily="18" charset="0"/>
                <a:sym typeface="Wingdings" pitchFamily="2" charset="2"/>
              </a:rPr>
              <a:t>2019 -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 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B. A. Schultz-Jones, D. Oberg (</a:t>
            </a:r>
            <a:r>
              <a:rPr lang="en-US" sz="1200" dirty="0" err="1">
                <a:cs typeface="Garamond" pitchFamily="18" charset="0"/>
                <a:sym typeface="Wingdings" pitchFamily="2" charset="2"/>
              </a:rPr>
              <a:t>eds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), 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Global Action on School Library Education and Training. 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De </a:t>
            </a:r>
            <a:r>
              <a:rPr lang="en-US" sz="1200" dirty="0" err="1">
                <a:cs typeface="Garamond" pitchFamily="18" charset="0"/>
                <a:sym typeface="Wingdings" pitchFamily="2" charset="2"/>
              </a:rPr>
              <a:t>Gruyter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 Saur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200" dirty="0">
                <a:cs typeface="Garamond" pitchFamily="18" charset="0"/>
                <a:sym typeface="Wingdings" pitchFamily="2" charset="2"/>
              </a:rPr>
              <a:t>2021 </a:t>
            </a:r>
            <a:r>
              <a:rPr lang="en-US" sz="1200" i="1" dirty="0">
                <a:cs typeface="Garamond" pitchFamily="18" charset="0"/>
                <a:sym typeface="Wingdings" pitchFamily="2" charset="2"/>
              </a:rPr>
              <a:t>- IFLA School library Manifesto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1200" dirty="0">
                <a:cs typeface="Garamond" pitchFamily="18" charset="0"/>
              </a:rPr>
              <a:t>2022 –</a:t>
            </a:r>
            <a:r>
              <a:rPr lang="it-IT" sz="1200" i="1" dirty="0">
                <a:cs typeface="Garamond" pitchFamily="18" charset="0"/>
              </a:rPr>
              <a:t> New book on </a:t>
            </a:r>
            <a:r>
              <a:rPr lang="it-IT" sz="1200" i="1" dirty="0" err="1">
                <a:cs typeface="Garamond" pitchFamily="18" charset="0"/>
              </a:rPr>
              <a:t>inquiry-based</a:t>
            </a:r>
            <a:r>
              <a:rPr lang="it-IT" sz="1200" i="1" dirty="0">
                <a:cs typeface="Garamond" pitchFamily="18" charset="0"/>
              </a:rPr>
              <a:t> </a:t>
            </a:r>
            <a:r>
              <a:rPr lang="it-IT" sz="1200" i="1" dirty="0" err="1">
                <a:cs typeface="Garamond" pitchFamily="18" charset="0"/>
              </a:rPr>
              <a:t>learning</a:t>
            </a:r>
            <a:r>
              <a:rPr lang="it-IT" sz="1200" i="1" dirty="0">
                <a:cs typeface="Garamond" pitchFamily="18" charset="0"/>
              </a:rPr>
              <a:t>: 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B. A. Schultz-Jones, D. Oberg (</a:t>
            </a:r>
            <a:r>
              <a:rPr lang="en-US" sz="1200" dirty="0" err="1">
                <a:cs typeface="Garamond" pitchFamily="18" charset="0"/>
                <a:sym typeface="Wingdings" pitchFamily="2" charset="2"/>
              </a:rPr>
              <a:t>eds</a:t>
            </a:r>
            <a:r>
              <a:rPr lang="en-US" sz="1200" dirty="0">
                <a:cs typeface="Garamond" pitchFamily="18" charset="0"/>
                <a:sym typeface="Wingdings" pitchFamily="2" charset="2"/>
              </a:rPr>
              <a:t>), </a:t>
            </a:r>
            <a:r>
              <a:rPr lang="en-US" sz="1200" i="1" dirty="0">
                <a:cs typeface="Garamond" pitchFamily="18" charset="0"/>
              </a:rPr>
              <a:t>Global Action for School Libraries: Models of Inquiry. </a:t>
            </a:r>
            <a:r>
              <a:rPr lang="en-US" sz="1200" dirty="0">
                <a:cs typeface="Garamond" pitchFamily="18" charset="0"/>
              </a:rPr>
              <a:t>De </a:t>
            </a:r>
            <a:r>
              <a:rPr lang="en-US" sz="1200" dirty="0" err="1">
                <a:cs typeface="Garamond" pitchFamily="18" charset="0"/>
              </a:rPr>
              <a:t>Gruyter</a:t>
            </a:r>
            <a:r>
              <a:rPr lang="en-US" sz="1200" dirty="0">
                <a:cs typeface="Garamond" pitchFamily="18" charset="0"/>
              </a:rPr>
              <a:t> Saur (IFLA Publications, 182)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200" dirty="0">
                <a:cs typeface="Garamond" pitchFamily="18" charset="0"/>
              </a:rPr>
              <a:t>2024 – IASL-IFLA Memorandum of Understanding</a:t>
            </a:r>
            <a:endParaRPr lang="it-IT" sz="1200" dirty="0">
              <a:cs typeface="Garamond" pitchFamily="18" charset="0"/>
            </a:endParaRPr>
          </a:p>
          <a:p>
            <a:pPr algn="l">
              <a:buFont typeface="Arial" charset="0"/>
              <a:buNone/>
            </a:pPr>
            <a:endParaRPr lang="it-IT" sz="1200" dirty="0">
              <a:cs typeface="Garamond" pitchFamily="18" charset="0"/>
            </a:endParaRPr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428626" y="228601"/>
            <a:ext cx="10881129" cy="1143829"/>
          </a:xfrm>
        </p:spPr>
        <p:txBody>
          <a:bodyPr>
            <a:normAutofit/>
          </a:bodyPr>
          <a:lstStyle/>
          <a:p>
            <a:pPr lvl="0" algn="l">
              <a:defRPr/>
            </a:pPr>
            <a:r>
              <a:rPr lang="it-IT" sz="3200" dirty="0"/>
              <a:t>IASL and IFLA School Libraries:</a:t>
            </a:r>
            <a:br>
              <a:rPr lang="it-IT" sz="3200" dirty="0"/>
            </a:br>
            <a:r>
              <a:rPr lang="it-IT" sz="3200" dirty="0" err="1"/>
              <a:t>together</a:t>
            </a:r>
            <a:r>
              <a:rPr lang="it-IT" sz="3200" dirty="0"/>
              <a:t> to </a:t>
            </a:r>
            <a:r>
              <a:rPr lang="it-IT" sz="3200" dirty="0" err="1"/>
              <a:t>develop</a:t>
            </a:r>
            <a:r>
              <a:rPr lang="it-IT" sz="3200" dirty="0"/>
              <a:t> </a:t>
            </a:r>
            <a:r>
              <a:rPr lang="it-IT" sz="3200" dirty="0" err="1"/>
              <a:t>school</a:t>
            </a:r>
            <a:r>
              <a:rPr lang="it-IT" sz="3200" dirty="0"/>
              <a:t> </a:t>
            </a:r>
            <a:r>
              <a:rPr lang="it-IT" sz="3200" dirty="0" err="1"/>
              <a:t>libraries</a:t>
            </a:r>
            <a:r>
              <a:rPr lang="it-IT" sz="3200" dirty="0"/>
              <a:t> </a:t>
            </a:r>
            <a:r>
              <a:rPr lang="it-IT" sz="3200" dirty="0" err="1"/>
              <a:t>worldwide</a:t>
            </a:r>
            <a:endParaRPr lang="it-IT" sz="3200" dirty="0"/>
          </a:p>
        </p:txBody>
      </p:sp>
      <p:pic>
        <p:nvPicPr>
          <p:cNvPr id="8199" name="Picture 2" descr="Global Perspectives on School Libraries Projects and Practic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18845">
            <a:off x="10603375" y="1218497"/>
            <a:ext cx="1144536" cy="1983403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8202" name="Picture 14" descr="IFLA School Library Guidelines, 2nd edi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2435484"/>
            <a:ext cx="1966319" cy="273656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8200" name="Picture 10" descr="IFLA Publication 16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88705" y="1811667"/>
            <a:ext cx="1304972" cy="194171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8136">
            <a:off x="10443194" y="3517474"/>
            <a:ext cx="1267285" cy="186607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14" name="Immagine 13"/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8958503" y="290506"/>
            <a:ext cx="2100089" cy="508369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8198" name="Immagine 3" descr="iasl_sml_png.pn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16897" y="308983"/>
            <a:ext cx="591601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L. Marquardt, G. Fileš &amp; A. Lujanac 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4056-9945-49A6-A519-EF77E133610A}" type="slidenum">
              <a:rPr lang="it-IT" smtClean="0"/>
              <a:t>11</a:t>
            </a:fld>
            <a:endParaRPr lang="it-IT"/>
          </a:p>
        </p:txBody>
      </p:sp>
      <p:sp>
        <p:nvSpPr>
          <p:cNvPr id="15" name="Freeform 4"/>
          <p:cNvSpPr/>
          <p:nvPr/>
        </p:nvSpPr>
        <p:spPr>
          <a:xfrm>
            <a:off x="0" y="6280001"/>
            <a:ext cx="3584494" cy="577999"/>
          </a:xfrm>
          <a:custGeom>
            <a:avLst/>
            <a:gdLst/>
            <a:ahLst/>
            <a:cxnLst/>
            <a:rect l="l" t="t" r="r" b="b"/>
            <a:pathLst>
              <a:path w="5376741" h="866999">
                <a:moveTo>
                  <a:pt x="0" y="0"/>
                </a:moveTo>
                <a:lnTo>
                  <a:pt x="5376741" y="0"/>
                </a:lnTo>
                <a:lnTo>
                  <a:pt x="5376741" y="866999"/>
                </a:lnTo>
                <a:lnTo>
                  <a:pt x="0" y="8669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L" sz="1200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9CDD416D-0DE6-57F2-C50E-CFF44D66FC47}"/>
              </a:ext>
            </a:extLst>
          </p:cNvPr>
          <p:cNvSpPr/>
          <p:nvPr/>
        </p:nvSpPr>
        <p:spPr>
          <a:xfrm>
            <a:off x="11007913" y="9105"/>
            <a:ext cx="1103693" cy="1034713"/>
          </a:xfrm>
          <a:custGeom>
            <a:avLst/>
            <a:gdLst/>
            <a:ahLst/>
            <a:cxnLst/>
            <a:rect l="l" t="t" r="r" b="b"/>
            <a:pathLst>
              <a:path w="1655540" h="1552069">
                <a:moveTo>
                  <a:pt x="0" y="0"/>
                </a:moveTo>
                <a:lnTo>
                  <a:pt x="1655540" y="0"/>
                </a:lnTo>
                <a:lnTo>
                  <a:pt x="1655540" y="1552069"/>
                </a:lnTo>
                <a:lnTo>
                  <a:pt x="0" y="155206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NL" sz="12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</p:spTree>
    <p:extLst>
      <p:ext uri="{BB962C8B-B14F-4D97-AF65-F5344CB8AC3E}">
        <p14:creationId xmlns:p14="http://schemas.microsoft.com/office/powerpoint/2010/main" val="3704398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46" y="47077"/>
            <a:ext cx="3320548" cy="97588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315" y="1087089"/>
            <a:ext cx="3532196" cy="49955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ttangolo 7"/>
          <p:cNvSpPr/>
          <p:nvPr/>
        </p:nvSpPr>
        <p:spPr>
          <a:xfrm>
            <a:off x="1884352" y="6267559"/>
            <a:ext cx="53339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hlinkClick r:id="rId5"/>
              </a:rPr>
              <a:t>https://www.ifla.org/g/school-libraries/ifla-unesco-school-library-manifesto-2025/</a:t>
            </a:r>
            <a:endParaRPr lang="it-IT" sz="12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08400" y="-33956"/>
            <a:ext cx="8483601" cy="1224347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IFLA-UNESCO School Library Manifesto 2025: </a:t>
            </a:r>
            <a:b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 Renewed Framework</a:t>
            </a:r>
            <a:endParaRPr lang="it-IT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A9E1343-E30F-5D31-BBBF-6D8C092602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5413" y="1601430"/>
            <a:ext cx="7951787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IFLA–UNESCO Manifest za školske knjižnice 2025.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predstavlja plod zajedničkih napora Međunarodne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udruge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školskih knjižničara (IASL) i globalne zajednice školskih knjižnica. Naglašava da su školske knjižnice ključni partneri u obrazovanju. One podupiru pismenost,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uključivost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digitalne kompetencije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cjeloživotno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učenje za sve učenike.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Školska knjižnica promatra se kao sastavni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obrazovnog sustava.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Poseban se naglasak stavlja na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uključivost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raznolikost, pravednost, nove pismenosti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cjeloživotno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učenje.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Uloga školskog knjižničara dodatno je osnažena – kao odgojno-obrazovnog stručnjaka i vođe.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Suradnja je ključna (između ravnatelja škole, javnih knjižnica i drugih dionika).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Manifest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djeluje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alat za zagovaranje,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vodič za profesionalni razvoj,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poluga za oblikovanje politika na nacionalnoj i lokalnoj razini.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8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605B-61B4-45A1-A120-47EA90CACC7F}" type="slidenum">
              <a:rPr lang="it-IT" smtClean="0"/>
              <a:t>13</a:t>
            </a:fld>
            <a:endParaRPr lang="it-IT"/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00513" y="0"/>
            <a:ext cx="11566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b="1" dirty="0">
                <a:latin typeface="+mj-lt"/>
              </a:rPr>
              <a:t>Promocija i implementacija novog </a:t>
            </a:r>
          </a:p>
          <a:p>
            <a:pPr algn="ctr"/>
            <a:r>
              <a:rPr lang="hr-HR" sz="3600" b="1" dirty="0">
                <a:latin typeface="+mj-lt"/>
              </a:rPr>
              <a:t>IFLA/UNESCO Manifesta za školske knjižnice</a:t>
            </a:r>
            <a:endParaRPr lang="it-IT" sz="3600" b="1" dirty="0">
              <a:latin typeface="+mj-lt"/>
            </a:endParaRPr>
          </a:p>
        </p:txBody>
      </p:sp>
      <p:pic>
        <p:nvPicPr>
          <p:cNvPr id="10" name="Segnaposto contenuto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724" y="1261089"/>
            <a:ext cx="3996109" cy="532814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629646" y="6538400"/>
            <a:ext cx="389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(</a:t>
            </a:r>
            <a:r>
              <a:rPr lang="it-IT" sz="1200" dirty="0"/>
              <a:t>Photo credit: L. Marquardt, </a:t>
            </a:r>
            <a:r>
              <a:rPr lang="it-IT" sz="1200" dirty="0" err="1"/>
              <a:t>May</a:t>
            </a:r>
            <a:r>
              <a:rPr lang="it-IT" sz="1200" dirty="0"/>
              <a:t> 2025)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13D62F8-E827-A883-931E-4713289F2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68" y="1464190"/>
            <a:ext cx="718982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IFLA–UNESCO Manifest za školske knjižnice 2025.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može biti snažan alat za poticanje razvoja školskih knjižnica te njihova napretka, kako u kvantitativnom tako i u kvalitativnom smislu.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Ključne </a:t>
            </a:r>
            <a:r>
              <a:rPr kumimoji="0" lang="sr-Latn-RS" altLang="sr-Latn-R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točke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školske knjižnice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predstavljaju temeljnu obrazovnu infrastrukturu,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ključni su odgojno-obrazovni subjekti,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promiču pravednost,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uključivost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cjeloživotno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učenje.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Manifest iz 2025. ponovno potvrđuje pravo svakog učenika na školsku knjižnicu.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je ujedno profesionalna i etička obveza.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2FEDBF3-4E09-287B-34BC-CBA3D1011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88" y="4687948"/>
            <a:ext cx="70001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Brojni su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prijevodi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već dostupni.</a:t>
            </a:r>
            <a:b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Što se tiče Hrvatske, i Manifest i pripadajući plakat već su objavljeni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promovirani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275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29768" y="0"/>
            <a:ext cx="11762232" cy="661813"/>
          </a:xfrm>
        </p:spPr>
        <p:txBody>
          <a:bodyPr>
            <a:noAutofit/>
          </a:bodyPr>
          <a:lstStyle/>
          <a:p>
            <a:r>
              <a:rPr lang="en-GB" dirty="0"/>
              <a:t>School Librarians &amp; Principals: A Shared Leadership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562" y="1992429"/>
            <a:ext cx="2660558" cy="393989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07543" y="5430257"/>
            <a:ext cx="26474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F86A12-1926-C6ED-5B37-4394073EA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433" y="904110"/>
            <a:ext cx="889924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Ključne </a:t>
            </a:r>
            <a:r>
              <a:rPr kumimoji="0" lang="sr-Latn-RS" altLang="sr-Latn-R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točke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Ravnatelji i knjižničari zajednički rade prema zajedničkoj viziji.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Postoji jasna povezanost između pažnje, podrške i priznanja koje ravnatelj škole daje školskoj knjižnici kao ključnom obrazovnom i kulturnom okruženju za cijelu zajednicu te razvoja same knjižnice na dobrobit učenja, socijalizacije i dobrobiti zajednice.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Strateška uloga ravnatelja u podršci knjižnici.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Suradnja kao ključ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uspjeha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📌 </a:t>
            </a:r>
            <a:r>
              <a:rPr kumimoji="0" lang="sr-Latn-RS" altLang="sr-Latn-R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„Nema snažne knjižnice bez snažnog obrazovnog saveza.“</a:t>
            </a: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507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it-IT"/>
              <a:t>L. Marquardt, G. Fileš &amp; A. Lujanac 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15</a:t>
            </a:fld>
            <a:endParaRPr lang="it-IT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pic>
        <p:nvPicPr>
          <p:cNvPr id="10" name="Slika 9">
            <a:hlinkClick r:id="rId3"/>
            <a:extLst>
              <a:ext uri="{FF2B5EF4-FFF2-40B4-BE49-F238E27FC236}">
                <a16:creationId xmlns:a16="http://schemas.microsoft.com/office/drawing/2014/main" id="{547AAFCA-A1F0-9F6D-6D6A-5A4AF2D78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89"/>
            <a:ext cx="12192000" cy="680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17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EB49A4DC-2B1E-7AC9-59B9-3E8A185E93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217"/>
          <a:stretch>
            <a:fillRect/>
          </a:stretch>
        </p:blipFill>
        <p:spPr>
          <a:xfrm>
            <a:off x="278675" y="0"/>
            <a:ext cx="11675530" cy="5540188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84BECE84-5FDE-7B01-CC5F-E3D96958B05A}"/>
              </a:ext>
            </a:extLst>
          </p:cNvPr>
          <p:cNvSpPr txBox="1"/>
          <p:nvPr/>
        </p:nvSpPr>
        <p:spPr>
          <a:xfrm>
            <a:off x="9322755" y="5967663"/>
            <a:ext cx="228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hlinkClick r:id="rId3"/>
              </a:rPr>
              <a:t>Rezultati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37306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>
            <a:extLst>
              <a:ext uri="{FF2B5EF4-FFF2-40B4-BE49-F238E27FC236}">
                <a16:creationId xmlns:a16="http://schemas.microsoft.com/office/drawing/2014/main" id="{70FB1609-8AE2-F549-6AA7-368CED7B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41" y="0"/>
            <a:ext cx="10939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80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5D791F75-821C-9C4D-2B0D-FEE72204E333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Zamisli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hodaš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školskom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knjižnicom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nalik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ovim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fotografijama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Što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pokazuje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 </a:t>
            </a:r>
            <a:r>
              <a:rPr lang="hr-HR" sz="2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je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ovakav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prostor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moćan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alat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učenje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2324E87D-35B4-BCF7-9656-C5120829A7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02" t="20632" r="18638"/>
          <a:stretch>
            <a:fillRect/>
          </a:stretch>
        </p:blipFill>
        <p:spPr>
          <a:xfrm>
            <a:off x="4777316" y="1249285"/>
            <a:ext cx="6780700" cy="43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71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25127"/>
            <a:ext cx="11353800" cy="952900"/>
          </a:xfrm>
        </p:spPr>
        <p:txBody>
          <a:bodyPr>
            <a:normAutofit/>
          </a:bodyPr>
          <a:lstStyle/>
          <a:p>
            <a:r>
              <a:rPr lang="hr-HR" dirty="0"/>
              <a:t>Zajedničko vođenje za kvalitetnije učenje</a:t>
            </a:r>
            <a:endParaRPr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902" y="948906"/>
            <a:ext cx="3057098" cy="43304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37528C3E-8DCB-4881-B266-5FD796D3CB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4800" y="565159"/>
            <a:ext cx="84963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Ravnatelji i knjižničari zajedno oblikuju zajedničku viziju, usklađuju prioritete i </a:t>
            </a:r>
            <a:r>
              <a:rPr kumimoji="0" lang="sr-Latn-RS" altLang="sr-Latn-R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njeguju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kulturu suradnje.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Zajedničko vodstvo pojačava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utjecaj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 obrazovna postignuća učenika.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Knjižničar kao pedagoški i čitateljski vođa.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Školski knjižničari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usmjeravaju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poučavanje u području pismenosti, medijske i informacijske pismenosti te sve više pismenosti o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umjetnoj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inteligenciji. Njihova pedagoška stručnost povećava angažman učenika i pruža podršku učiteljima.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Uloga ravnatelja u osnaživanju knjižnice.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Ravnatelj osigurava da knjižnica bude vidljiva, dobro opremljena i uključena u prioritete škole. Podrška profesionalnom razvoju knjižničara jača kulturu učenja unutar škole.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Izgradnja </a:t>
            </a:r>
            <a:r>
              <a:rPr kumimoji="0" lang="sr-Latn-RS" altLang="sr-Latn-R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povjerenja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 komunikacije.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r-Latn-RS" altLang="sr-Latn-RS" sz="1800" dirty="0">
                <a:latin typeface="Arial" panose="020B0604020202020204" pitchFamily="34" charset="0"/>
              </a:rPr>
              <a:t>R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edoviti dijalog, zajedničko planiranje i međusobno poštovanje između ravnatelja i knjižničara temelj su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uspjeha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Povjerenje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omogućuje inovativne prakse i suradničko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rješavanje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problema.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Pismenost, </a:t>
            </a:r>
            <a:r>
              <a:rPr kumimoji="0" lang="sr-Latn-RS" altLang="sr-Latn-R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uključivost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 dobrobit.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Suradnja potiče inicijative koje promiču čitanje, kulturološko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razumijevanje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socio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-emocionalno učenje. Uključivi programi osiguravaju jednake prilike za sve učenike.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Digitalna i AI pismenost.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Ravnatelji i knjižničari zajednički odgovaraju na izazove digitalne i AI pismenosti, etično i učinkovito integrirajući tehnologiju u nastavu i procese učenja.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384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807" y="83825"/>
            <a:ext cx="12354294" cy="800941"/>
          </a:xfrm>
        </p:spPr>
        <p:txBody>
          <a:bodyPr>
            <a:normAutofit fontScale="90000"/>
          </a:bodyPr>
          <a:lstStyle/>
          <a:p>
            <a:pPr marL="11516" marR="4607">
              <a:lnSpc>
                <a:spcPts val="3092"/>
              </a:lnSpc>
              <a:spcBef>
                <a:spcPts val="476"/>
              </a:spcBef>
            </a:pPr>
            <a:r>
              <a:rPr lang="hr-HR" sz="4000" dirty="0"/>
              <a:t>Primjer škole iz Malezije u kojoj školska knjižnica ima važnu </a:t>
            </a:r>
            <a:r>
              <a:rPr lang="hr-HR" sz="4000" dirty="0" err="1"/>
              <a:t>uogu</a:t>
            </a:r>
            <a:endParaRPr lang="en-GB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4160" y="1008368"/>
            <a:ext cx="11771588" cy="97835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dirty="0"/>
              <a:t>Storytelling with Lim Siew Li, School Principal and Founder of LSL (Learn-Share-Lead) Education Group, Kuala-Lumpur, Malaysia (LSL School - ISLM 2024)</a:t>
            </a:r>
          </a:p>
        </p:txBody>
      </p:sp>
      <p:pic>
        <p:nvPicPr>
          <p:cNvPr id="7" name="image18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150976" y="2021010"/>
            <a:ext cx="6004848" cy="4266767"/>
          </a:xfrm>
          <a:prstGeom prst="rect">
            <a:avLst/>
          </a:prstGeom>
          <a:ln/>
        </p:spPr>
      </p:pic>
      <p:pic>
        <p:nvPicPr>
          <p:cNvPr id="8" name="Immagine 7"/>
          <p:cNvPicPr/>
          <p:nvPr/>
        </p:nvPicPr>
        <p:blipFill>
          <a:blip r:embed="rId3"/>
          <a:stretch>
            <a:fillRect/>
          </a:stretch>
        </p:blipFill>
        <p:spPr>
          <a:xfrm>
            <a:off x="1490822" y="2021011"/>
            <a:ext cx="3355943" cy="4266767"/>
          </a:xfrm>
          <a:prstGeom prst="rect">
            <a:avLst/>
          </a:prstGeom>
        </p:spPr>
      </p:pic>
      <p:pic>
        <p:nvPicPr>
          <p:cNvPr id="9" name="Google Shape;9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89600" y="5957175"/>
            <a:ext cx="802400" cy="81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1202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Engaging hands-on activities organised by the school librarian after storytelling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01684" y="1670857"/>
            <a:ext cx="10178934" cy="5579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(LSL School – ISLM 2024)</a:t>
            </a:r>
          </a:p>
        </p:txBody>
      </p:sp>
      <p:pic>
        <p:nvPicPr>
          <p:cNvPr id="7" name="image9.jpg"/>
          <p:cNvPicPr/>
          <p:nvPr/>
        </p:nvPicPr>
        <p:blipFill>
          <a:blip r:embed="rId2"/>
          <a:srcRect t="25648" r="-2" b="24074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8" name="image13.jpg"/>
          <p:cNvPicPr/>
          <p:nvPr/>
        </p:nvPicPr>
        <p:blipFill>
          <a:blip r:embed="rId3"/>
          <a:srcRect r="-2" b="10616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pic>
        <p:nvPicPr>
          <p:cNvPr id="9" name="Google Shape;9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89600" y="5957175"/>
            <a:ext cx="802400" cy="81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0985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r-HR" sz="3400"/>
              <a:t>Promocija Ciljeva održivog razvoja (SDG) putem školske knjižnice</a:t>
            </a:r>
            <a:endParaRPr lang="en-GB" sz="3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r-HR" sz="2200"/>
              <a:t>EU projects</a:t>
            </a:r>
          </a:p>
          <a:p>
            <a:r>
              <a:rPr lang="hr-HR" sz="2200">
                <a:hlinkClick r:id="rId2"/>
              </a:rPr>
              <a:t>Green fingers</a:t>
            </a:r>
            <a:r>
              <a:rPr lang="hr-HR" sz="2200"/>
              <a:t>, ESC</a:t>
            </a:r>
          </a:p>
          <a:p>
            <a:r>
              <a:rPr lang="hr-HR" sz="2200">
                <a:hlinkClick r:id="rId3"/>
              </a:rPr>
              <a:t>OUTSIDE</a:t>
            </a:r>
            <a:r>
              <a:rPr lang="hr-HR" sz="2200"/>
              <a:t>, Erasmus</a:t>
            </a:r>
          </a:p>
          <a:p>
            <a:r>
              <a:rPr lang="hr-HR" sz="2200">
                <a:hlinkClick r:id="rId4"/>
              </a:rPr>
              <a:t>Experimenta</a:t>
            </a:r>
            <a:r>
              <a:rPr lang="hr-HR" sz="2200"/>
              <a:t>, Erasmus</a:t>
            </a:r>
          </a:p>
          <a:p>
            <a:r>
              <a:rPr lang="hr-HR" sz="2200">
                <a:hlinkClick r:id="rId5"/>
              </a:rPr>
              <a:t>YAB</a:t>
            </a:r>
            <a:r>
              <a:rPr lang="hr-HR" sz="2200"/>
              <a:t>, Young Ambassadors against Bullying and Cyberbullying, Erasmus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692D523-DADB-625A-F326-26B5B76121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079" r="-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7510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Međunarodna suradnja školskih knjižničara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C271766-F667-27F2-A2B9-C7D9F2B2F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" y="2872899"/>
            <a:ext cx="4243589" cy="33206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Sudjelovanje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u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nacionalnim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međunarodnim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mrežama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jača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lokalnu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praksu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kroz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razmjenu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stručnosti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resursa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primjera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uspješne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suradnje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sr-Latn-RS" sz="1700" dirty="0"/>
          </a:p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hlinkClick r:id="rId2"/>
              </a:rPr>
              <a:t>International Virtual Storytelling</a:t>
            </a:r>
            <a:endParaRPr lang="hr-HR" sz="1700" dirty="0"/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b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kumimoji="0" lang="en-US" altLang="sr-Latn-RS" sz="1700" b="1" i="0" u="none" strike="noStrike" cap="none" normalizeH="0" baseline="0" dirty="0" err="1">
                <a:ln>
                  <a:noFill/>
                </a:ln>
                <a:effectLst/>
              </a:rPr>
              <a:t>Međunarodno</a:t>
            </a:r>
            <a:r>
              <a:rPr kumimoji="0" lang="en-US" altLang="sr-Latn-RS" sz="1700" b="1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1" i="0" u="none" strike="noStrike" cap="none" normalizeH="0" baseline="0" dirty="0" err="1">
                <a:ln>
                  <a:noFill/>
                </a:ln>
                <a:effectLst/>
              </a:rPr>
              <a:t>virtualno</a:t>
            </a:r>
            <a:r>
              <a:rPr kumimoji="0" lang="en-US" altLang="sr-Latn-RS" sz="1700" b="1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1" i="0" u="none" strike="noStrike" cap="none" normalizeH="0" baseline="0" dirty="0" err="1">
                <a:ln>
                  <a:noFill/>
                </a:ln>
                <a:effectLst/>
              </a:rPr>
              <a:t>pripovijedanje</a:t>
            </a:r>
            <a:r>
              <a:rPr kumimoji="0" lang="en-US" altLang="sr-Latn-RS" sz="1700" b="1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1" i="0" u="none" strike="noStrike" cap="none" normalizeH="0" baseline="0" dirty="0" err="1">
                <a:ln>
                  <a:noFill/>
                </a:ln>
                <a:effectLst/>
              </a:rPr>
              <a:t>priča</a:t>
            </a:r>
            <a:r>
              <a:rPr kumimoji="0" lang="en-US" altLang="sr-Latn-RS" sz="1700" b="1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pokrenuto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2021.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tijekom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pandemije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nastavlja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se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kroz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fizične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posjete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školama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u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Nigeriji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Hrvatskoj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Indoneziji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sr-Latn-RS" sz="1700" b="0" i="0" u="none" strike="noStrike" cap="none" normalizeH="0" baseline="0" dirty="0" err="1">
                <a:ln>
                  <a:noFill/>
                </a:ln>
                <a:effectLst/>
              </a:rPr>
              <a:t>Maleziji</a:t>
            </a:r>
            <a:r>
              <a:rPr kumimoji="0" lang="en-US" altLang="sr-Latn-RS" sz="17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</p:txBody>
      </p:sp>
      <p:pic>
        <p:nvPicPr>
          <p:cNvPr id="7" name="Slika 6" descr="Slika na kojoj se prikazuje odijevanje, u dvorani, osoba, scena&#10;&#10;Sadržaj generiran uz AI možda nije točan.">
            <a:extLst>
              <a:ext uri="{FF2B5EF4-FFF2-40B4-BE49-F238E27FC236}">
                <a16:creationId xmlns:a16="http://schemas.microsoft.com/office/drawing/2014/main" id="{C1F14B99-E857-7E9B-E8CA-5A791F14B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2" r="1262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70841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r-HR" sz="5400" dirty="0"/>
              <a:t>Zaključak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r-Latn-RS" altLang="sr-Latn-RS" sz="2000" b="1" dirty="0">
                <a:latin typeface="Arial" panose="020B0604020202020204" pitchFamily="34" charset="0"/>
              </a:rPr>
              <a:t>Školske knjižnice budućnosti bit će:</a:t>
            </a:r>
            <a:endParaRPr lang="sr-Latn-RS" altLang="sr-Latn-RS" sz="20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000" dirty="0">
                <a:latin typeface="Arial" panose="020B0604020202020204" pitchFamily="34" charset="0"/>
              </a:rPr>
              <a:t>otvorene, dostupne i uključive,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000" dirty="0">
                <a:latin typeface="Arial" panose="020B0604020202020204" pitchFamily="34" charset="0"/>
              </a:rPr>
              <a:t>bogate resursima i tehnologijom,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000" dirty="0">
                <a:latin typeface="Arial" panose="020B0604020202020204" pitchFamily="34" charset="0"/>
              </a:rPr>
              <a:t>prostori dobrobiti, kreativnosti i </a:t>
            </a:r>
            <a:r>
              <a:rPr lang="sr-Latn-RS" altLang="sr-Latn-RS" sz="2000" dirty="0" err="1">
                <a:latin typeface="Arial" panose="020B0604020202020204" pitchFamily="34" charset="0"/>
              </a:rPr>
              <a:t>sudjelovanja</a:t>
            </a:r>
            <a:r>
              <a:rPr lang="sr-Latn-RS" altLang="sr-Latn-RS" sz="2000" dirty="0">
                <a:latin typeface="Arial" panose="020B0604020202020204" pitchFamily="34" charset="0"/>
              </a:rPr>
              <a:t>,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000" dirty="0">
                <a:latin typeface="Arial" panose="020B0604020202020204" pitchFamily="34" charset="0"/>
              </a:rPr>
              <a:t>ključna središta lokalnih i globalnih mreža.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r-Latn-RS" altLang="sr-Latn-RS" sz="20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r-Latn-RS" altLang="sr-Latn-RS" sz="2000" dirty="0">
                <a:latin typeface="Arial" panose="020B0604020202020204" pitchFamily="34" charset="0"/>
              </a:rPr>
              <a:t>🌍 </a:t>
            </a:r>
            <a:r>
              <a:rPr lang="sr-Latn-RS" altLang="sr-Latn-RS" sz="2000" i="1" dirty="0">
                <a:latin typeface="Arial" panose="020B0604020202020204" pitchFamily="34" charset="0"/>
              </a:rPr>
              <a:t>Globalna vizija, lokalno </a:t>
            </a:r>
            <a:r>
              <a:rPr lang="sr-Latn-RS" altLang="sr-Latn-RS" sz="2000" i="1" dirty="0" err="1">
                <a:latin typeface="Arial" panose="020B0604020202020204" pitchFamily="34" charset="0"/>
              </a:rPr>
              <a:t>djelovanje</a:t>
            </a:r>
            <a:r>
              <a:rPr lang="sr-Latn-RS" altLang="sr-Latn-RS" sz="2000" i="1" dirty="0">
                <a:latin typeface="Arial" panose="020B0604020202020204" pitchFamily="34" charset="0"/>
              </a:rPr>
              <a:t>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r-Latn-RS" altLang="sr-Latn-RS" sz="20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r-Latn-RS" altLang="sr-Latn-RS" sz="2000" dirty="0">
                <a:latin typeface="Arial" panose="020B0604020202020204" pitchFamily="34" charset="0"/>
              </a:rPr>
              <a:t>Učinkovita suradnja između ravnatelja škole i školskog knjižničara ključna je za kulturu škole koja vodi prema kvalitetnom obrazovanju, razvoju pismenosti, </a:t>
            </a:r>
            <a:r>
              <a:rPr lang="sr-Latn-RS" altLang="sr-Latn-RS" sz="2000" dirty="0" err="1">
                <a:latin typeface="Arial" panose="020B0604020202020204" pitchFamily="34" charset="0"/>
              </a:rPr>
              <a:t>uključivosti</a:t>
            </a:r>
            <a:r>
              <a:rPr lang="sr-Latn-RS" altLang="sr-Latn-RS" sz="2000" dirty="0">
                <a:latin typeface="Arial" panose="020B0604020202020204" pitchFamily="34" charset="0"/>
              </a:rPr>
              <a:t> i dobrobiti.</a:t>
            </a:r>
            <a:br>
              <a:rPr lang="sr-Latn-RS" altLang="sr-Latn-RS" sz="2000" dirty="0">
                <a:latin typeface="Arial" panose="020B0604020202020204" pitchFamily="34" charset="0"/>
              </a:rPr>
            </a:br>
            <a:endParaRPr lang="en-GB" sz="20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3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DD9B411-B732-3AFD-28D3-A0BA7A89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87" y="3244334"/>
            <a:ext cx="67717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196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0011" y="0"/>
            <a:ext cx="6392223" cy="2490951"/>
          </a:xfrm>
        </p:spPr>
        <p:txBody>
          <a:bodyPr>
            <a:noAutofit/>
          </a:bodyPr>
          <a:lstStyle/>
          <a:p>
            <a:r>
              <a:rPr lang="en-GB" sz="4000" dirty="0"/>
              <a:t>Next meetings: </a:t>
            </a:r>
            <a:br>
              <a:rPr lang="en-GB" sz="4000" dirty="0"/>
            </a:br>
            <a:r>
              <a:rPr lang="en-GB" sz="4000" dirty="0"/>
              <a:t>Erasmus Programme</a:t>
            </a:r>
            <a:br>
              <a:rPr lang="en-GB" sz="4000" dirty="0"/>
            </a:br>
            <a:r>
              <a:rPr lang="en-GB" sz="4000" dirty="0"/>
              <a:t>Istanbul, June 29 -July 3, 2026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dirty="0"/>
              <a:t>L. Marquardt, G. </a:t>
            </a:r>
            <a:r>
              <a:rPr lang="fr-FR" dirty="0" err="1"/>
              <a:t>Fileš</a:t>
            </a:r>
            <a:r>
              <a:rPr lang="fr-FR" dirty="0"/>
              <a:t> &amp; A. </a:t>
            </a:r>
            <a:r>
              <a:rPr lang="fr-FR" dirty="0" err="1"/>
              <a:t>Lujanac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25</a:t>
            </a:fld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86" y="1"/>
            <a:ext cx="5086514" cy="635634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CC0678E-0DEC-881F-54EF-EB52E3424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44" y="2081350"/>
            <a:ext cx="6698711" cy="392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80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0011" y="0"/>
            <a:ext cx="6392223" cy="854015"/>
          </a:xfrm>
        </p:spPr>
        <p:txBody>
          <a:bodyPr>
            <a:noAutofit/>
          </a:bodyPr>
          <a:lstStyle/>
          <a:p>
            <a:r>
              <a:rPr lang="en-GB" sz="4000" dirty="0"/>
              <a:t>References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it-IT"/>
              <a:t>29/10/2025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dirty="0"/>
              <a:t>L. Marquardt, G. </a:t>
            </a:r>
            <a:r>
              <a:rPr lang="fr-FR" dirty="0" err="1"/>
              <a:t>Fileš</a:t>
            </a:r>
            <a:r>
              <a:rPr lang="fr-FR" dirty="0"/>
              <a:t> &amp; A. </a:t>
            </a:r>
            <a:r>
              <a:rPr lang="fr-FR" dirty="0" err="1"/>
              <a:t>Lujanac</a:t>
            </a:r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26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50011" y="970820"/>
            <a:ext cx="1146450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en-US" dirty="0" err="1"/>
              <a:t>Abson</a:t>
            </a:r>
            <a:r>
              <a:rPr lang="en-US" dirty="0"/>
              <a:t>, E., Schofield, P., &amp; </a:t>
            </a:r>
            <a:r>
              <a:rPr lang="en-US" dirty="0" err="1"/>
              <a:t>Kennell</a:t>
            </a:r>
            <a:r>
              <a:rPr lang="en-US" dirty="0"/>
              <a:t>, J. (2024). Making shared leadership work: The importance of trust in project-based </a:t>
            </a:r>
            <a:r>
              <a:rPr lang="en-US" dirty="0" err="1"/>
              <a:t>organisations</a:t>
            </a:r>
            <a:r>
              <a:rPr lang="en-US" dirty="0"/>
              <a:t>, </a:t>
            </a:r>
            <a:r>
              <a:rPr lang="en-US" i="1" dirty="0"/>
              <a:t>International Journal of Project Management, 42</a:t>
            </a:r>
            <a:r>
              <a:rPr lang="en-US" dirty="0"/>
              <a:t>(2) 102575. ISSN 0263-7863. </a:t>
            </a:r>
            <a:r>
              <a:rPr lang="en-US" dirty="0">
                <a:hlinkClick r:id="rId2"/>
              </a:rPr>
              <a:t>https://doi.org/10.1016/j.ijproman.2024.102575</a:t>
            </a:r>
            <a:r>
              <a:rPr lang="en-US" dirty="0"/>
              <a:t>. (</a:t>
            </a:r>
            <a:r>
              <a:rPr lang="en-US" dirty="0">
                <a:hlinkClick r:id="rId3"/>
              </a:rPr>
              <a:t>https://www.sciencedirect.com/science/article/pii/S0263786324000176</a:t>
            </a:r>
            <a:r>
              <a:rPr lang="en-US" dirty="0"/>
              <a:t>)</a:t>
            </a:r>
          </a:p>
          <a:p>
            <a:pPr marL="361950" lvl="0" indent="-361950"/>
            <a:r>
              <a:rPr lang="es-ES" dirty="0"/>
              <a:t>Adeyeye, S.V., Lujanac, A., Nicolau, M.F., &amp; Abdul Majid, M. (2025). </a:t>
            </a:r>
            <a:r>
              <a:rPr lang="en-US" dirty="0"/>
              <a:t>Global librarians innovating and collaborating for the future. </a:t>
            </a:r>
            <a:r>
              <a:rPr lang="en-US" i="1" dirty="0"/>
              <a:t>Synergy</a:t>
            </a:r>
            <a:r>
              <a:rPr lang="en-US" dirty="0"/>
              <a:t>, https://www.slav.vic.edu.au/index.php/Synergy/article/view/868/872</a:t>
            </a:r>
            <a:endParaRPr lang="it-IT" u="sng" dirty="0"/>
          </a:p>
          <a:p>
            <a:pPr marL="361950" indent="-361950"/>
            <a:r>
              <a:rPr lang="it-IT" dirty="0" err="1"/>
              <a:t>European</a:t>
            </a:r>
            <a:r>
              <a:rPr lang="it-IT" dirty="0"/>
              <a:t> </a:t>
            </a:r>
            <a:r>
              <a:rPr lang="it-IT" dirty="0" err="1"/>
              <a:t>Commission</a:t>
            </a:r>
            <a:r>
              <a:rPr lang="it-IT" dirty="0"/>
              <a:t> (2025). </a:t>
            </a:r>
            <a:r>
              <a:rPr lang="it-IT" i="1" dirty="0"/>
              <a:t>AI </a:t>
            </a:r>
            <a:r>
              <a:rPr lang="it-IT" i="1" dirty="0" err="1"/>
              <a:t>Literacy</a:t>
            </a:r>
            <a:r>
              <a:rPr lang="it-IT" i="1" dirty="0"/>
              <a:t> Framework</a:t>
            </a:r>
            <a:r>
              <a:rPr lang="it-IT" dirty="0"/>
              <a:t>. </a:t>
            </a:r>
            <a:r>
              <a:rPr lang="it-IT" dirty="0">
                <a:hlinkClick r:id="rId4"/>
              </a:rPr>
              <a:t>https://ailiteracyframework.org/wp-content/uploads/2025/05/AILitFramework_ReviewDraft.pdf</a:t>
            </a:r>
            <a:endParaRPr lang="it-IT" dirty="0"/>
          </a:p>
          <a:p>
            <a:pPr marL="361950" lvl="0" indent="-361950"/>
            <a:r>
              <a:rPr lang="it-IT" dirty="0"/>
              <a:t>IFLA &amp; UNESCO (2025). </a:t>
            </a:r>
            <a:r>
              <a:rPr lang="it-IT" i="1" dirty="0"/>
              <a:t>School Library Manifesto</a:t>
            </a:r>
            <a:r>
              <a:rPr lang="it-IT" dirty="0"/>
              <a:t>. </a:t>
            </a:r>
            <a:r>
              <a:rPr lang="it-IT" u="sng" dirty="0">
                <a:hlinkClick r:id="rId5"/>
              </a:rPr>
              <a:t>https://www.ifla.org/g/school-libraries/ifla-unesco-school-library-manifesto-2025/</a:t>
            </a:r>
            <a:endParaRPr lang="it-IT" u="sng" dirty="0"/>
          </a:p>
          <a:p>
            <a:pPr marL="361950" lvl="0" indent="-361950"/>
            <a:r>
              <a:rPr lang="it-IT" dirty="0" err="1"/>
              <a:t>Moreillon</a:t>
            </a:r>
            <a:r>
              <a:rPr lang="it-IT" dirty="0"/>
              <a:t>, J. (2025). </a:t>
            </a:r>
            <a:r>
              <a:rPr lang="it-IT" i="1" dirty="0"/>
              <a:t>Radical School Librarianship</a:t>
            </a:r>
            <a:r>
              <a:rPr lang="en-US" i="1" dirty="0"/>
              <a:t>: A Global Response</a:t>
            </a:r>
            <a:r>
              <a:rPr lang="it-IT" dirty="0"/>
              <a:t>. </a:t>
            </a:r>
            <a:r>
              <a:rPr lang="it-IT" dirty="0" err="1"/>
              <a:t>London</a:t>
            </a:r>
            <a:r>
              <a:rPr lang="it-IT" dirty="0"/>
              <a:t>: </a:t>
            </a:r>
            <a:r>
              <a:rPr lang="it-IT" dirty="0" err="1"/>
              <a:t>Facet</a:t>
            </a:r>
            <a:r>
              <a:rPr lang="it-IT" dirty="0"/>
              <a:t> Publishing.</a:t>
            </a:r>
          </a:p>
          <a:p>
            <a:pPr marL="361950" indent="-361950"/>
            <a:r>
              <a:rPr lang="en-GB" dirty="0"/>
              <a:t>Oberg, D., &amp; Marquardt, L. (Eds.). (2025). </a:t>
            </a:r>
            <a:r>
              <a:rPr lang="en-GB" i="1" dirty="0"/>
              <a:t>School Librarians and Principals Leading Together: International Perspectives.</a:t>
            </a:r>
            <a:r>
              <a:rPr lang="en-GB" dirty="0"/>
              <a:t> </a:t>
            </a:r>
            <a:r>
              <a:rPr lang="en-US" dirty="0"/>
              <a:t>Bloomsbury.</a:t>
            </a:r>
          </a:p>
          <a:p>
            <a:pPr marL="361950" indent="-361950"/>
            <a:endParaRPr lang="en-US" dirty="0"/>
          </a:p>
          <a:p>
            <a:pPr marL="361950" indent="-361950"/>
            <a:r>
              <a:rPr lang="en-US" b="1" dirty="0"/>
              <a:t>Websites</a:t>
            </a:r>
          </a:p>
          <a:p>
            <a:pPr marL="361950" indent="-361950"/>
            <a:r>
              <a:rPr lang="en-US" dirty="0"/>
              <a:t>IASL </a:t>
            </a:r>
            <a:r>
              <a:rPr lang="en-US" dirty="0">
                <a:hlinkClick r:id="rId6"/>
              </a:rPr>
              <a:t>http://www.iasl-online.org</a:t>
            </a:r>
            <a:endParaRPr lang="en-US" dirty="0"/>
          </a:p>
          <a:p>
            <a:pPr marL="361950" indent="-361950"/>
            <a:r>
              <a:rPr lang="en-US" dirty="0"/>
              <a:t>IFLA School Libraries Section </a:t>
            </a:r>
            <a:r>
              <a:rPr lang="en-US" dirty="0">
                <a:hlinkClick r:id="rId7"/>
              </a:rPr>
              <a:t>https://www.ifla.org/units/school-libraries/</a:t>
            </a:r>
            <a:endParaRPr lang="en-US" dirty="0"/>
          </a:p>
          <a:p>
            <a:pPr marL="361950" indent="-361950"/>
            <a:r>
              <a:rPr lang="en-US" dirty="0" err="1"/>
              <a:t>Investeam</a:t>
            </a:r>
            <a:r>
              <a:rPr lang="en-US" dirty="0"/>
              <a:t> </a:t>
            </a:r>
            <a:r>
              <a:rPr lang="en-US" dirty="0">
                <a:hlinkClick r:id="rId8"/>
              </a:rPr>
              <a:t>https://myinvesteam.com/</a:t>
            </a:r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9235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hlinkClick r:id="rId2" tooltip="https://www.youtube.com/@osdc_school_zagreb/videos"/>
            <a:extLst>
              <a:ext uri="{FF2B5EF4-FFF2-40B4-BE49-F238E27FC236}">
                <a16:creationId xmlns:a16="http://schemas.microsoft.com/office/drawing/2014/main" id="{5C9CA648-6379-7542-C433-631BDB2B4737}"/>
              </a:ext>
            </a:extLst>
          </p:cNvPr>
          <p:cNvSpPr/>
          <p:nvPr/>
        </p:nvSpPr>
        <p:spPr>
          <a:xfrm>
            <a:off x="153576" y="183426"/>
            <a:ext cx="3477804" cy="2460671"/>
          </a:xfrm>
          <a:custGeom>
            <a:avLst/>
            <a:gdLst/>
            <a:ahLst/>
            <a:cxnLst/>
            <a:rect l="l" t="t" r="r" b="b"/>
            <a:pathLst>
              <a:path w="5216706" h="3691007">
                <a:moveTo>
                  <a:pt x="0" y="0"/>
                </a:moveTo>
                <a:lnTo>
                  <a:pt x="5216706" y="0"/>
                </a:lnTo>
                <a:lnTo>
                  <a:pt x="5216706" y="3691006"/>
                </a:lnTo>
                <a:lnTo>
                  <a:pt x="0" y="36910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2" name="Freeform 3">
            <a:hlinkClick r:id="rId4" tooltip="https://www.youtube.com/@investeam_projects/videos"/>
            <a:extLst>
              <a:ext uri="{FF2B5EF4-FFF2-40B4-BE49-F238E27FC236}">
                <a16:creationId xmlns:a16="http://schemas.microsoft.com/office/drawing/2014/main" id="{07EA7F60-6C3D-0175-7ADC-5ECC83695A6C}"/>
              </a:ext>
            </a:extLst>
          </p:cNvPr>
          <p:cNvSpPr/>
          <p:nvPr/>
        </p:nvSpPr>
        <p:spPr>
          <a:xfrm>
            <a:off x="3952973" y="183426"/>
            <a:ext cx="3360335" cy="2460671"/>
          </a:xfrm>
          <a:custGeom>
            <a:avLst/>
            <a:gdLst/>
            <a:ahLst/>
            <a:cxnLst/>
            <a:rect l="l" t="t" r="r" b="b"/>
            <a:pathLst>
              <a:path w="5040503" h="3691007">
                <a:moveTo>
                  <a:pt x="0" y="0"/>
                </a:moveTo>
                <a:lnTo>
                  <a:pt x="5040504" y="0"/>
                </a:lnTo>
                <a:lnTo>
                  <a:pt x="5040504" y="3691006"/>
                </a:lnTo>
                <a:lnTo>
                  <a:pt x="0" y="3691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8FFD0253-5C7F-204B-B9F0-8EC08E2F88F7}"/>
              </a:ext>
            </a:extLst>
          </p:cNvPr>
          <p:cNvSpPr/>
          <p:nvPr/>
        </p:nvSpPr>
        <p:spPr>
          <a:xfrm>
            <a:off x="7504822" y="382884"/>
            <a:ext cx="2892766" cy="2061753"/>
          </a:xfrm>
          <a:custGeom>
            <a:avLst/>
            <a:gdLst/>
            <a:ahLst/>
            <a:cxnLst/>
            <a:rect l="l" t="t" r="r" b="b"/>
            <a:pathLst>
              <a:path w="4339149" h="3092630">
                <a:moveTo>
                  <a:pt x="0" y="0"/>
                </a:moveTo>
                <a:lnTo>
                  <a:pt x="4339149" y="0"/>
                </a:lnTo>
                <a:lnTo>
                  <a:pt x="4339149" y="3092630"/>
                </a:lnTo>
                <a:lnTo>
                  <a:pt x="0" y="30926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BB08A71-417F-BC0F-91DA-96E6EB5E6D55}"/>
              </a:ext>
            </a:extLst>
          </p:cNvPr>
          <p:cNvSpPr/>
          <p:nvPr/>
        </p:nvSpPr>
        <p:spPr>
          <a:xfrm>
            <a:off x="70953" y="3692949"/>
            <a:ext cx="1710537" cy="1646393"/>
          </a:xfrm>
          <a:custGeom>
            <a:avLst/>
            <a:gdLst/>
            <a:ahLst/>
            <a:cxnLst/>
            <a:rect l="l" t="t" r="r" b="b"/>
            <a:pathLst>
              <a:path w="2565806" h="2469589">
                <a:moveTo>
                  <a:pt x="0" y="0"/>
                </a:moveTo>
                <a:lnTo>
                  <a:pt x="2565806" y="0"/>
                </a:lnTo>
                <a:lnTo>
                  <a:pt x="2565806" y="2469588"/>
                </a:lnTo>
                <a:lnTo>
                  <a:pt x="0" y="24695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BCCE201C-3AFA-A95D-78F2-E6F839B26E37}"/>
              </a:ext>
            </a:extLst>
          </p:cNvPr>
          <p:cNvSpPr/>
          <p:nvPr/>
        </p:nvSpPr>
        <p:spPr>
          <a:xfrm>
            <a:off x="7637159" y="753456"/>
            <a:ext cx="745211" cy="1122412"/>
          </a:xfrm>
          <a:custGeom>
            <a:avLst/>
            <a:gdLst/>
            <a:ahLst/>
            <a:cxnLst/>
            <a:rect l="l" t="t" r="r" b="b"/>
            <a:pathLst>
              <a:path w="1117817" h="1683618">
                <a:moveTo>
                  <a:pt x="0" y="0"/>
                </a:moveTo>
                <a:lnTo>
                  <a:pt x="1117816" y="0"/>
                </a:lnTo>
                <a:lnTo>
                  <a:pt x="1117816" y="1683617"/>
                </a:lnTo>
                <a:lnTo>
                  <a:pt x="0" y="168361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1574" r="-19042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71F12D0-EABA-5E09-8155-B9DE0038E7C2}"/>
              </a:ext>
            </a:extLst>
          </p:cNvPr>
          <p:cNvSpPr txBox="1"/>
          <p:nvPr/>
        </p:nvSpPr>
        <p:spPr>
          <a:xfrm>
            <a:off x="4141393" y="2719732"/>
            <a:ext cx="271722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601" b="1" u="sng" dirty="0">
                <a:latin typeface="Open Sans Bold"/>
                <a:ea typeface="Open Sans Bold"/>
                <a:cs typeface="Open Sans Bold"/>
                <a:sym typeface="Open Sans Bold"/>
                <a:hlinkClick r:id="rId11" tooltip="https://myinvesteam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https://myinvesteam.com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5EA71AA5-8921-823C-9D4E-2AB544FD61E3}"/>
              </a:ext>
            </a:extLst>
          </p:cNvPr>
          <p:cNvSpPr txBox="1"/>
          <p:nvPr/>
        </p:nvSpPr>
        <p:spPr>
          <a:xfrm>
            <a:off x="273444" y="2722534"/>
            <a:ext cx="3867949" cy="245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72"/>
              </a:lnSpc>
            </a:pPr>
            <a:r>
              <a:rPr lang="en-US" sz="1480" b="1" u="sng" dirty="0">
                <a:latin typeface="Open Sans Bold"/>
                <a:ea typeface="Open Sans Bold"/>
                <a:cs typeface="Open Sans Bold"/>
                <a:sym typeface="Open Sans Bold"/>
                <a:hlinkClick r:id="rId12" tooltip="https://os-dcesarica-zg.skole.h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https://os-dcesarica-zg.skole.hr/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96E11301-590C-007D-EF0D-130A932FFC51}"/>
              </a:ext>
            </a:extLst>
          </p:cNvPr>
          <p:cNvSpPr txBox="1"/>
          <p:nvPr/>
        </p:nvSpPr>
        <p:spPr>
          <a:xfrm>
            <a:off x="1892478" y="3613487"/>
            <a:ext cx="10039192" cy="2390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49"/>
              </a:lnSpc>
            </a:pP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3" tooltip="https://www.outsideproject.eu/3d-flip-book/toolkit-i01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OUTSIDE Environmental education through Open Schooling: Toolkit for teachers</a:t>
            </a:r>
          </a:p>
          <a:p>
            <a:pPr>
              <a:lnSpc>
                <a:spcPts val="2749"/>
              </a:lnSpc>
            </a:pP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4" tooltip="https://myinvesteam.com/wp-content/uploads/2023/03/outside-framework-guidelines_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OUTSIDE Framework and Guidelines </a:t>
            </a:r>
          </a:p>
          <a:p>
            <a:pPr>
              <a:lnSpc>
                <a:spcPts val="2749"/>
              </a:lnSpc>
            </a:pP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5" tooltip="https://journals.library.ualberta.ca/slw/index.php/iasl/issue/view/9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Importance of school libraries in Open Schooling, Sustainable Development and Outdoor Learning</a:t>
            </a:r>
          </a:p>
          <a:p>
            <a:pPr>
              <a:lnSpc>
                <a:spcPts val="2749"/>
              </a:lnSpc>
            </a:pP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6" tooltip="https://repository.ifla.org/items/7e821dbf-b109-4260-b6ed-fb5a1eb496c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 libraries and Open Communities for Sustainable Development</a:t>
            </a:r>
          </a:p>
          <a:p>
            <a:pPr>
              <a:lnSpc>
                <a:spcPts val="2749"/>
              </a:lnSpc>
            </a:pPr>
            <a:r>
              <a:rPr lang="en-US" sz="1600" u="sng" dirty="0" err="1">
                <a:latin typeface="Open Sans"/>
                <a:ea typeface="Open Sans"/>
                <a:cs typeface="Open Sans"/>
                <a:sym typeface="Open Sans"/>
                <a:hlinkClick r:id="rId17" tooltip="https://myinvesteam.com/wp-content/uploads/2023/04/experimenta_booklet_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Experimenta</a:t>
            </a: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7" tooltip="https://myinvesteam.com/wp-content/uploads/2023/04/experimenta_booklet_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Booklet for teachers</a:t>
            </a:r>
          </a:p>
          <a:p>
            <a:pPr>
              <a:lnSpc>
                <a:spcPts val="2749"/>
              </a:lnSpc>
            </a:pP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8" tooltip="https://myinvesteam.com/wp-content/uploads/2024/05/oazis-for-kids_evaluation-2021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Oasis for children: evaluation report</a:t>
            </a:r>
          </a:p>
          <a:p>
            <a:pPr>
              <a:lnSpc>
                <a:spcPts val="2749"/>
              </a:lnSpc>
            </a:pPr>
            <a:r>
              <a:rPr lang="en-US" sz="1600" u="sng" dirty="0">
                <a:latin typeface="Open Sans"/>
                <a:ea typeface="Open Sans"/>
                <a:cs typeface="Open Sans"/>
                <a:sym typeface="Open Sans"/>
                <a:hlinkClick r:id="rId19" tooltip="https://myinvesteam.com/wp-content/uploads/2022/09/focus-53-1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Cooperation between school libraries through storytelling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A34B1714-8FB5-D512-4D1E-0F1068639E98}"/>
              </a:ext>
            </a:extLst>
          </p:cNvPr>
          <p:cNvSpPr txBox="1"/>
          <p:nvPr/>
        </p:nvSpPr>
        <p:spPr>
          <a:xfrm>
            <a:off x="6092826" y="3101552"/>
            <a:ext cx="6350" cy="511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endParaRPr sz="1200"/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2F51C22D-31C4-1DC4-6B0E-55AEE8851FC8}"/>
              </a:ext>
            </a:extLst>
          </p:cNvPr>
          <p:cNvSpPr txBox="1"/>
          <p:nvPr/>
        </p:nvSpPr>
        <p:spPr>
          <a:xfrm>
            <a:off x="10588089" y="298874"/>
            <a:ext cx="1820091" cy="226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 u="sng" dirty="0">
                <a:latin typeface="Open Sans"/>
                <a:ea typeface="Open Sans"/>
                <a:cs typeface="Open Sans"/>
                <a:sym typeface="Open Sans"/>
                <a:hlinkClick r:id="rId20" tooltip="https://web.facebook.com/knjiznica.osdobrisecesaric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</a:p>
          <a:p>
            <a:pPr>
              <a:lnSpc>
                <a:spcPts val="3173"/>
              </a:lnSpc>
            </a:pPr>
            <a:r>
              <a:rPr lang="en-US" sz="2266" u="sng" dirty="0">
                <a:latin typeface="Open Sans"/>
                <a:ea typeface="Open Sans"/>
                <a:cs typeface="Open Sans"/>
                <a:sym typeface="Open Sans"/>
                <a:hlinkClick r:id="rId21" tooltip="https://www.instagram.com/dobrisacesaricschool_librar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</a:p>
          <a:p>
            <a:pPr>
              <a:lnSpc>
                <a:spcPts val="3173"/>
              </a:lnSpc>
            </a:pPr>
            <a:r>
              <a:rPr lang="en-US" sz="2266" u="sng" dirty="0">
                <a:latin typeface="Open Sans"/>
                <a:ea typeface="Open Sans"/>
                <a:cs typeface="Open Sans"/>
                <a:sym typeface="Open Sans"/>
                <a:hlinkClick r:id="rId22" tooltip="https://www.linkedin.com/in/antonija-lujanac-751369207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</a:p>
          <a:p>
            <a:pPr>
              <a:lnSpc>
                <a:spcPts val="3173"/>
              </a:lnSpc>
            </a:pPr>
            <a:r>
              <a:rPr lang="en-US" sz="2266" u="sng" dirty="0" err="1">
                <a:latin typeface="Open Sans"/>
                <a:ea typeface="Open Sans"/>
                <a:cs typeface="Open Sans"/>
                <a:sym typeface="Open Sans"/>
                <a:hlinkClick r:id="rId23" tooltip="https://www.tiktok.com/@tonka_librarian?is_from_webapp=1&amp;sender_device=p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TikTok</a:t>
            </a:r>
            <a:endParaRPr lang="en-US" sz="2266" u="sng" dirty="0">
              <a:latin typeface="Open Sans"/>
              <a:ea typeface="Open Sans"/>
              <a:cs typeface="Open Sans"/>
              <a:sym typeface="Open Sans"/>
              <a:hlinkClick r:id="rId23" tooltip="https://www.tiktok.com/@tonka_librarian?is_from_webapp=1&amp;sender_device=pc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ts val="3173"/>
              </a:lnSpc>
            </a:pPr>
            <a:r>
              <a:rPr lang="en-US" sz="2266" u="sng" dirty="0">
                <a:latin typeface="Open Sans"/>
                <a:ea typeface="Open Sans"/>
                <a:cs typeface="Open Sans"/>
                <a:sym typeface="Open Sans"/>
                <a:hlinkClick r:id="rId24" tooltip="https://x.com/CesaricScho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</a:p>
          <a:p>
            <a:pPr>
              <a:lnSpc>
                <a:spcPts val="1773"/>
              </a:lnSpc>
            </a:pPr>
            <a:r>
              <a:rPr lang="en-US" sz="1267" u="sng" dirty="0">
                <a:latin typeface="Open Sans"/>
                <a:ea typeface="Open Sans"/>
                <a:cs typeface="Open Sans"/>
                <a:sym typeface="Open Sans"/>
              </a:rPr>
              <a:t>alujanac@gmail.com</a:t>
            </a:r>
          </a:p>
        </p:txBody>
      </p:sp>
    </p:spTree>
    <p:extLst>
      <p:ext uri="{BB962C8B-B14F-4D97-AF65-F5344CB8AC3E}">
        <p14:creationId xmlns:p14="http://schemas.microsoft.com/office/powerpoint/2010/main" val="630465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2549</Words>
  <Application>Microsoft Office PowerPoint</Application>
  <PresentationFormat>Široki zaslon</PresentationFormat>
  <Paragraphs>191</Paragraphs>
  <Slides>27</Slides>
  <Notes>3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Garamond</vt:lpstr>
      <vt:lpstr>Open Sans</vt:lpstr>
      <vt:lpstr>Open Sans Bold</vt:lpstr>
      <vt:lpstr>Times New Roman</vt:lpstr>
      <vt:lpstr>Tema di Office</vt:lpstr>
      <vt:lpstr>Uloga školskog knjižničara u kulturi škole</vt:lpstr>
      <vt:lpstr>PowerPoint prezentacija</vt:lpstr>
      <vt:lpstr>PowerPoint prezentacija</vt:lpstr>
      <vt:lpstr>Uvod</vt:lpstr>
      <vt:lpstr>Međunarodni mjesec školskih knjižnica </vt:lpstr>
      <vt:lpstr>Na kulturu škole jako utječe stil vođenja</vt:lpstr>
      <vt:lpstr>Studije o utjecaju školske knjižnice</vt:lpstr>
      <vt:lpstr>The IFLA School Libraries Section:  Global Advocacy, Local Impact</vt:lpstr>
      <vt:lpstr>IASL &amp; IFLA</vt:lpstr>
      <vt:lpstr>The IFLA School Libraries Section:  Global Advocacy, Local Impact</vt:lpstr>
      <vt:lpstr>IASL and IFLA School Libraries: together to develop school libraries worldwide</vt:lpstr>
      <vt:lpstr>IFLA-UNESCO School Library Manifesto 2025:  A Renewed Framework</vt:lpstr>
      <vt:lpstr>PowerPoint prezentacija</vt:lpstr>
      <vt:lpstr>School Librarians &amp; Principals: A Shared Leadership</vt:lpstr>
      <vt:lpstr>PowerPoint prezentacija</vt:lpstr>
      <vt:lpstr>PowerPoint prezentacija</vt:lpstr>
      <vt:lpstr>PowerPoint prezentacija</vt:lpstr>
      <vt:lpstr>PowerPoint prezentacija</vt:lpstr>
      <vt:lpstr>Zajedničko vođenje za kvalitetnije učenje</vt:lpstr>
      <vt:lpstr>Primjer škole iz Malezije u kojoj školska knjižnica ima važnu uogu</vt:lpstr>
      <vt:lpstr>Engaging hands-on activities organised by the school librarian after storytelling</vt:lpstr>
      <vt:lpstr>Promocija Ciljeva održivog razvoja (SDG) putem školske knjižnice</vt:lpstr>
      <vt:lpstr>Međunarodna suradnja školskih knjižničara</vt:lpstr>
      <vt:lpstr>Zaključak</vt:lpstr>
      <vt:lpstr>Next meetings:  Erasmus Programme Istanbul, June 29 -July 3, 2026</vt:lpstr>
      <vt:lpstr>References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ESHA 2025 Workshop B10</dc:title>
  <dc:creator>Luisa Marquardt;Antonija Lujanac;Gordana Files</dc:creator>
  <cp:lastModifiedBy>Library OSDC</cp:lastModifiedBy>
  <cp:revision>65</cp:revision>
  <dcterms:created xsi:type="dcterms:W3CDTF">2025-10-24T20:27:59Z</dcterms:created>
  <dcterms:modified xsi:type="dcterms:W3CDTF">2025-11-04T11:26:28Z</dcterms:modified>
</cp:coreProperties>
</file>